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3"/>
  </p:notesMasterIdLst>
  <p:sldIdLst>
    <p:sldId id="507" r:id="rId2"/>
    <p:sldId id="508" r:id="rId3"/>
    <p:sldId id="568" r:id="rId4"/>
    <p:sldId id="569" r:id="rId5"/>
    <p:sldId id="462" r:id="rId6"/>
    <p:sldId id="463" r:id="rId7"/>
    <p:sldId id="464" r:id="rId8"/>
    <p:sldId id="465" r:id="rId9"/>
    <p:sldId id="466" r:id="rId10"/>
    <p:sldId id="467" r:id="rId11"/>
    <p:sldId id="408" r:id="rId12"/>
    <p:sldId id="468" r:id="rId13"/>
    <p:sldId id="469" r:id="rId14"/>
    <p:sldId id="497" r:id="rId15"/>
    <p:sldId id="498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393" r:id="rId35"/>
    <p:sldId id="488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573" r:id="rId44"/>
    <p:sldId id="574" r:id="rId45"/>
    <p:sldId id="575" r:id="rId46"/>
    <p:sldId id="576" r:id="rId47"/>
    <p:sldId id="577" r:id="rId48"/>
    <p:sldId id="578" r:id="rId49"/>
    <p:sldId id="579" r:id="rId50"/>
    <p:sldId id="580" r:id="rId51"/>
    <p:sldId id="496" r:id="rId52"/>
    <p:sldId id="500" r:id="rId53"/>
    <p:sldId id="571" r:id="rId54"/>
    <p:sldId id="572" r:id="rId55"/>
    <p:sldId id="509" r:id="rId56"/>
    <p:sldId id="510" r:id="rId57"/>
    <p:sldId id="294" r:id="rId58"/>
    <p:sldId id="295" r:id="rId59"/>
    <p:sldId id="296" r:id="rId60"/>
    <p:sldId id="297" r:id="rId61"/>
    <p:sldId id="298" r:id="rId62"/>
    <p:sldId id="570" r:id="rId63"/>
    <p:sldId id="266" r:id="rId64"/>
    <p:sldId id="551" r:id="rId65"/>
    <p:sldId id="560" r:id="rId66"/>
    <p:sldId id="544" r:id="rId67"/>
    <p:sldId id="388" r:id="rId68"/>
    <p:sldId id="545" r:id="rId69"/>
    <p:sldId id="546" r:id="rId70"/>
    <p:sldId id="561" r:id="rId71"/>
    <p:sldId id="548" r:id="rId72"/>
    <p:sldId id="549" r:id="rId73"/>
    <p:sldId id="550" r:id="rId74"/>
    <p:sldId id="562" r:id="rId75"/>
    <p:sldId id="565" r:id="rId76"/>
    <p:sldId id="563" r:id="rId77"/>
    <p:sldId id="564" r:id="rId78"/>
    <p:sldId id="566" r:id="rId79"/>
    <p:sldId id="567" r:id="rId80"/>
    <p:sldId id="558" r:id="rId81"/>
    <p:sldId id="299" r:id="rId8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92867" autoAdjust="0"/>
  </p:normalViewPr>
  <p:slideViewPr>
    <p:cSldViewPr snapToGrid="0" snapToObjects="1">
      <p:cViewPr varScale="1">
        <p:scale>
          <a:sx n="111" d="100"/>
          <a:sy n="111" d="100"/>
        </p:scale>
        <p:origin x="86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06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52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7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25.01.2023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25.01.2023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25.01.2023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liamspublishing.com/Books/978-5-907365-26-1.html" TargetMode="External"/><Relationship Id="rId2" Type="http://schemas.openxmlformats.org/officeDocument/2006/relationships/hyperlink" Target="https://dmkpress.com/catalog/computer/data/978-5-97060-874-6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hv.ru/product/nauka-o-dannyh-s-nulya-per-s-angl-2-e-izd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4.jpeg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35.jpeg" TargetMode="External"/><Relationship Id="rId4" Type="http://schemas.openxmlformats.org/officeDocument/2006/relationships/image" Target="../media/image5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6.jpeg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1.jpeg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42.jpeg" TargetMode="External"/><Relationship Id="rId4" Type="http://schemas.openxmlformats.org/officeDocument/2006/relationships/image" Target="../media/image6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6.jpeg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54.jpe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50.jpeg" TargetMode="External"/><Relationship Id="rId4" Type="http://schemas.openxmlformats.org/officeDocument/2006/relationships/image" Target="../media/image6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Графовые</a:t>
            </a:r>
            <a:r>
              <a:rPr lang="ru-RU" dirty="0"/>
              <a:t> модели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977D83-AC00-5A4E-9DC8-ED0F39864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75244"/>
            <a:ext cx="6858000" cy="238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Судаков Владимир Анатольевич, </a:t>
            </a:r>
          </a:p>
          <a:p>
            <a:r>
              <a:rPr lang="ru-RU" dirty="0"/>
              <a:t>доктор технических наук, </a:t>
            </a:r>
          </a:p>
          <a:p>
            <a:r>
              <a:rPr lang="ru-RU" dirty="0"/>
              <a:t>Главный научный сотрудник,</a:t>
            </a:r>
          </a:p>
          <a:p>
            <a:r>
              <a:rPr lang="ru-RU" dirty="0"/>
              <a:t>Руководитель магистерской программы</a:t>
            </a:r>
          </a:p>
          <a:p>
            <a:endParaRPr lang="ru-RU" dirty="0"/>
          </a:p>
          <a:p>
            <a:r>
              <a:rPr lang="en-US" dirty="0" err="1"/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56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 на графах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5069541" cy="4249271"/>
          </a:xfrm>
        </p:spPr>
        <p:txBody>
          <a:bodyPr/>
          <a:lstStyle/>
          <a:p>
            <a:r>
              <a:rPr lang="en-US" dirty="0"/>
              <a:t>G=(V</a:t>
            </a:r>
            <a:r>
              <a:rPr lang="en-US" baseline="-25000" dirty="0"/>
              <a:t>1</a:t>
            </a:r>
            <a:r>
              <a:rPr lang="ru-RU" dirty="0"/>
              <a:t>,</a:t>
            </a:r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r>
              <a:rPr lang="en-US" dirty="0"/>
              <a:t>H=(V</a:t>
            </a:r>
            <a:r>
              <a:rPr lang="en-US" baseline="-25000" dirty="0"/>
              <a:t>2</a:t>
            </a:r>
            <a:r>
              <a:rPr lang="en-US" dirty="0"/>
              <a:t>,E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</a:t>
            </a:r>
            <a:r>
              <a:rPr lang="pt-BR" dirty="0"/>
              <a:t> ∪ H = (</a:t>
            </a: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pt-BR" dirty="0"/>
              <a:t>∪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pt-BR" dirty="0"/>
              <a:t> ,</a:t>
            </a:r>
            <a:r>
              <a:rPr lang="en-US" dirty="0"/>
              <a:t> E</a:t>
            </a:r>
            <a:r>
              <a:rPr lang="en-US" baseline="-25000" dirty="0"/>
              <a:t>1</a:t>
            </a:r>
            <a:r>
              <a:rPr lang="pt-BR" dirty="0"/>
              <a:t>∪</a:t>
            </a:r>
            <a:r>
              <a:rPr lang="en-US" dirty="0"/>
              <a:t>E</a:t>
            </a:r>
            <a:r>
              <a:rPr lang="en-US" baseline="-25000" dirty="0"/>
              <a:t>2</a:t>
            </a:r>
            <a:r>
              <a:rPr lang="pt-BR" dirty="0"/>
              <a:t>)</a:t>
            </a:r>
          </a:p>
          <a:p>
            <a:r>
              <a:rPr lang="en-US" dirty="0"/>
              <a:t>G</a:t>
            </a:r>
            <a:r>
              <a:rPr lang="pt-BR" dirty="0"/>
              <a:t> ∩ H = (</a:t>
            </a: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pt-BR" dirty="0"/>
              <a:t> ∩ 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pt-BR" dirty="0"/>
              <a:t> ,</a:t>
            </a:r>
            <a:r>
              <a:rPr lang="en-US" dirty="0"/>
              <a:t> E</a:t>
            </a:r>
            <a:r>
              <a:rPr lang="en-US" baseline="-25000" dirty="0"/>
              <a:t>1</a:t>
            </a:r>
            <a:r>
              <a:rPr lang="pt-BR" dirty="0"/>
              <a:t> ∩ </a:t>
            </a:r>
            <a:r>
              <a:rPr lang="en-US" dirty="0"/>
              <a:t>E</a:t>
            </a:r>
            <a:r>
              <a:rPr lang="en-US" baseline="-25000" dirty="0"/>
              <a:t>2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393" y="1600200"/>
            <a:ext cx="2820147" cy="316808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8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50576"/>
            <a:ext cx="8229600" cy="4875587"/>
          </a:xfrm>
        </p:spPr>
        <p:txBody>
          <a:bodyPr>
            <a:normAutofit/>
          </a:bodyPr>
          <a:lstStyle/>
          <a:p>
            <a:r>
              <a:rPr lang="ru-RU" dirty="0"/>
              <a:t>Операция </a:t>
            </a:r>
            <a:r>
              <a:rPr lang="ru-RU" b="1" dirty="0"/>
              <a:t>дополнения графа </a:t>
            </a:r>
            <a:r>
              <a:rPr lang="en-US" b="1" dirty="0"/>
              <a:t>G</a:t>
            </a:r>
            <a:r>
              <a:rPr lang="ru-RU" dirty="0"/>
              <a:t>=(</a:t>
            </a:r>
            <a:r>
              <a:rPr lang="en-US" dirty="0"/>
              <a:t>X</a:t>
            </a:r>
            <a:r>
              <a:rPr lang="ru-RU" dirty="0"/>
              <a:t>,</a:t>
            </a:r>
            <a:r>
              <a:rPr lang="en-US" dirty="0"/>
              <a:t>F</a:t>
            </a:r>
            <a:r>
              <a:rPr lang="ru-RU" dirty="0"/>
              <a:t>) </a:t>
            </a:r>
            <a:r>
              <a:rPr lang="ru-RU" b="1" dirty="0"/>
              <a:t>по отображению</a:t>
            </a:r>
            <a:r>
              <a:rPr lang="ru-RU" dirty="0"/>
              <a:t> до графа </a:t>
            </a:r>
            <a:r>
              <a:rPr lang="en-US" dirty="0"/>
              <a:t>H</a:t>
            </a:r>
            <a:r>
              <a:rPr lang="ru-RU" dirty="0"/>
              <a:t>=(</a:t>
            </a:r>
            <a:r>
              <a:rPr lang="en-US" dirty="0"/>
              <a:t>Y</a:t>
            </a:r>
            <a:r>
              <a:rPr lang="ru-RU" dirty="0"/>
              <a:t>,</a:t>
            </a:r>
            <a:r>
              <a:rPr lang="en-US" dirty="0"/>
              <a:t>P</a:t>
            </a:r>
            <a:r>
              <a:rPr lang="ru-RU" dirty="0"/>
              <a:t>): </a:t>
            </a:r>
            <a:r>
              <a:rPr lang="en-US" dirty="0"/>
              <a:t>G</a:t>
            </a:r>
            <a:r>
              <a:rPr lang="en-US" dirty="0">
                <a:sym typeface="Symbol" charset="2"/>
              </a:rPr>
              <a:t></a:t>
            </a:r>
            <a:r>
              <a:rPr lang="en-US" dirty="0"/>
              <a:t>H</a:t>
            </a:r>
            <a:r>
              <a:rPr lang="ru-RU" dirty="0"/>
              <a:t>, называется такой граф </a:t>
            </a:r>
            <a:r>
              <a:rPr lang="en-US" dirty="0"/>
              <a:t>G</a:t>
            </a:r>
            <a:r>
              <a:rPr lang="en-US" baseline="-25000" dirty="0"/>
              <a:t>H</a:t>
            </a:r>
            <a:r>
              <a:rPr lang="ru-RU" dirty="0"/>
              <a:t>=(</a:t>
            </a:r>
            <a:r>
              <a:rPr lang="en-US" dirty="0"/>
              <a:t>Y</a:t>
            </a:r>
            <a:r>
              <a:rPr lang="ru-RU" dirty="0"/>
              <a:t>,</a:t>
            </a:r>
            <a:r>
              <a:rPr lang="en-US" dirty="0"/>
              <a:t>T</a:t>
            </a:r>
            <a:r>
              <a:rPr lang="ru-RU" dirty="0"/>
              <a:t>), для которого для любых </a:t>
            </a:r>
            <a:r>
              <a:rPr lang="en-US" dirty="0" err="1"/>
              <a:t>y</a:t>
            </a:r>
            <a:r>
              <a:rPr lang="en-US" dirty="0" err="1">
                <a:sym typeface="Symbol" charset="2"/>
              </a:rPr>
              <a:t></a:t>
            </a:r>
            <a:r>
              <a:rPr lang="en-US" dirty="0" err="1"/>
              <a:t>Y</a:t>
            </a:r>
            <a:r>
              <a:rPr lang="ru-RU" dirty="0"/>
              <a:t>, </a:t>
            </a:r>
            <a:r>
              <a:rPr lang="en-US" dirty="0"/>
              <a:t>T</a:t>
            </a:r>
            <a:r>
              <a:rPr lang="en-US" baseline="-25000" dirty="0"/>
              <a:t>y</a:t>
            </a:r>
            <a:r>
              <a:rPr lang="ru-RU" dirty="0"/>
              <a:t>=</a:t>
            </a:r>
            <a:r>
              <a:rPr lang="en-US" dirty="0" err="1"/>
              <a:t>P</a:t>
            </a:r>
            <a:r>
              <a:rPr lang="en-US" baseline="-25000" dirty="0" err="1"/>
              <a:t>y</a:t>
            </a:r>
            <a:r>
              <a:rPr lang="ru-RU" dirty="0"/>
              <a:t>\</a:t>
            </a:r>
            <a:r>
              <a:rPr lang="en-US" dirty="0" err="1"/>
              <a:t>F</a:t>
            </a:r>
            <a:r>
              <a:rPr lang="en-US" baseline="-25000" dirty="0" err="1"/>
              <a:t>y</a:t>
            </a:r>
            <a:r>
              <a:rPr lang="ru-RU" dirty="0"/>
              <a:t> </a:t>
            </a:r>
          </a:p>
          <a:p>
            <a:r>
              <a:rPr lang="ru-RU" dirty="0"/>
              <a:t>Граф </a:t>
            </a:r>
            <a:r>
              <a:rPr lang="en-US" dirty="0"/>
              <a:t>G</a:t>
            </a:r>
            <a:r>
              <a:rPr lang="en-US" baseline="-25000" dirty="0"/>
              <a:t>H</a:t>
            </a:r>
            <a:r>
              <a:rPr lang="ru-RU" baseline="-25000" dirty="0"/>
              <a:t>  </a:t>
            </a:r>
            <a:r>
              <a:rPr lang="ru-RU" dirty="0"/>
              <a:t>задается на всем множестве вершин графа </a:t>
            </a:r>
            <a:r>
              <a:rPr lang="en-US" dirty="0"/>
              <a:t>H</a:t>
            </a:r>
            <a:r>
              <a:rPr lang="ru-RU" dirty="0"/>
              <a:t>, т.е. на </a:t>
            </a:r>
            <a:r>
              <a:rPr lang="en-US" dirty="0"/>
              <a:t>Y</a:t>
            </a:r>
            <a:r>
              <a:rPr lang="ru-RU" dirty="0"/>
              <a:t> и включает только те ребра, которые есть в </a:t>
            </a:r>
            <a:r>
              <a:rPr lang="en-US" dirty="0"/>
              <a:t>H</a:t>
            </a:r>
            <a:r>
              <a:rPr lang="ru-RU" dirty="0"/>
              <a:t>, но отсутствуют в </a:t>
            </a:r>
            <a:r>
              <a:rPr lang="en-US" dirty="0"/>
              <a:t>G</a:t>
            </a:r>
            <a:r>
              <a:rPr lang="ru-RU" dirty="0"/>
              <a:t>.</a:t>
            </a:r>
          </a:p>
          <a:p>
            <a:r>
              <a:rPr lang="ru-RU" dirty="0"/>
              <a:t>Универсальный граф – это граф, для которого все рассматриваемые в данном круге задач графы являются подграфами (это полный граф).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73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706471" cy="4525963"/>
          </a:xfrm>
        </p:spPr>
        <p:txBody>
          <a:bodyPr/>
          <a:lstStyle/>
          <a:p>
            <a:r>
              <a:rPr lang="ru-RU" b="1" dirty="0"/>
              <a:t>Дополнение графа </a:t>
            </a:r>
            <a:r>
              <a:rPr lang="en-US" b="1" dirty="0"/>
              <a:t>G</a:t>
            </a:r>
            <a:r>
              <a:rPr lang="ru-RU" b="1" dirty="0"/>
              <a:t> по отображению до универсального графа</a:t>
            </a:r>
            <a:r>
              <a:rPr lang="ru-RU" dirty="0"/>
              <a:t> обозначается как </a:t>
            </a:r>
            <a:r>
              <a:rPr lang="en-US" dirty="0"/>
              <a:t>G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Разность графов</a:t>
            </a:r>
          </a:p>
          <a:p>
            <a:pPr marL="0" indent="0">
              <a:buNone/>
            </a:pPr>
            <a:r>
              <a:rPr lang="en-US" dirty="0"/>
              <a:t>Q</a:t>
            </a:r>
            <a:r>
              <a:rPr lang="ru-RU" dirty="0"/>
              <a:t>=</a:t>
            </a:r>
            <a:r>
              <a:rPr lang="en-US" dirty="0"/>
              <a:t>G</a:t>
            </a:r>
            <a:r>
              <a:rPr lang="ru-RU" dirty="0"/>
              <a:t>\</a:t>
            </a:r>
            <a:r>
              <a:rPr lang="en-US" dirty="0"/>
              <a:t>H</a:t>
            </a:r>
            <a:r>
              <a:rPr lang="ru-RU" dirty="0"/>
              <a:t>=</a:t>
            </a:r>
            <a:r>
              <a:rPr lang="en-US" dirty="0"/>
              <a:t>G</a:t>
            </a:r>
            <a:r>
              <a:rPr lang="en-US" dirty="0">
                <a:sym typeface="Symbol" charset="2"/>
              </a:rPr>
              <a:t></a:t>
            </a:r>
            <a:r>
              <a:rPr lang="en-US" dirty="0"/>
              <a:t>H</a:t>
            </a:r>
            <a:r>
              <a:rPr lang="ru-RU" dirty="0"/>
              <a:t>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24" y="1059395"/>
            <a:ext cx="1260289" cy="5479517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3886200" y="3160059"/>
            <a:ext cx="363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424953" y="4926106"/>
            <a:ext cx="363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05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о рукопожатиях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встрече выпускники ВУЗа пожимали друг-другу руки. Можно ли сказать что-нибудь о числе рукопожатий? Могут ли все пожать разное кол-во рук?</a:t>
            </a:r>
          </a:p>
          <a:p>
            <a:endParaRPr lang="ru-RU" dirty="0"/>
          </a:p>
          <a:p>
            <a:r>
              <a:rPr lang="ru-RU" dirty="0"/>
              <a:t>Дан граф </a:t>
            </a:r>
            <a:r>
              <a:rPr lang="en-US" dirty="0"/>
              <a:t>G</a:t>
            </a:r>
            <a:r>
              <a:rPr lang="ru-RU" dirty="0"/>
              <a:t>, в котором более одной вершины. Степени по крайней мере 2-х вершин равны.</a:t>
            </a:r>
          </a:p>
          <a:p>
            <a:r>
              <a:rPr lang="ru-RU" dirty="0"/>
              <a:t>В любом графе число нечетных вершин четно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0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43A2E-17CB-0C41-93CF-A3FD69A3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Степени по крайней мере двух вершин в графе равны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E0126-46B5-164E-A482-2ABD0C554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Доказательство.</a:t>
            </a:r>
          </a:p>
          <a:p>
            <a:pPr marL="0" indent="0">
              <a:buNone/>
            </a:pPr>
            <a:r>
              <a:rPr lang="ru-RU" dirty="0"/>
              <a:t>По индукции. </a:t>
            </a:r>
          </a:p>
          <a:p>
            <a:pPr marL="0" indent="0">
              <a:buNone/>
            </a:pPr>
            <a:r>
              <a:rPr lang="ru-RU" dirty="0"/>
              <a:t>База. </a:t>
            </a:r>
            <a:r>
              <a:rPr lang="en-US" dirty="0"/>
              <a:t>n</a:t>
            </a:r>
            <a:r>
              <a:rPr lang="en-US" baseline="-25000" dirty="0"/>
              <a:t>0</a:t>
            </a:r>
            <a:r>
              <a:rPr lang="en-US" dirty="0"/>
              <a:t>=2</a:t>
            </a:r>
            <a:r>
              <a:rPr lang="ru-RU" dirty="0"/>
              <a:t> – очевидно.</a:t>
            </a:r>
          </a:p>
          <a:p>
            <a:pPr marL="0" indent="0">
              <a:buNone/>
            </a:pPr>
            <a:r>
              <a:rPr lang="ru-RU" dirty="0"/>
              <a:t>Шаг индукции. </a:t>
            </a:r>
            <a:r>
              <a:rPr lang="en-US" dirty="0"/>
              <a:t>n&gt;=n</a:t>
            </a:r>
            <a:r>
              <a:rPr lang="en-US" baseline="-25000" dirty="0"/>
              <a:t>0</a:t>
            </a:r>
            <a:r>
              <a:rPr lang="ru-RU" dirty="0"/>
              <a:t>, Пусть в графе с </a:t>
            </a:r>
            <a:r>
              <a:rPr lang="en-US" dirty="0"/>
              <a:t>n </a:t>
            </a:r>
            <a:r>
              <a:rPr lang="ru-RU" dirty="0"/>
              <a:t>вершинами условие выполняется, добавим вершину</a:t>
            </a:r>
            <a:r>
              <a:rPr lang="en-US" dirty="0"/>
              <a:t> v</a:t>
            </a:r>
            <a:r>
              <a:rPr lang="ru-RU" dirty="0"/>
              <a:t>, если она изолирована, то степени вершин не изменятся, а если нет то 1</a:t>
            </a:r>
            <a:r>
              <a:rPr lang="en-US" dirty="0"/>
              <a:t>&lt;=</a:t>
            </a:r>
            <a:r>
              <a:rPr lang="en-US" dirty="0" err="1"/>
              <a:t>deg</a:t>
            </a:r>
            <a:r>
              <a:rPr lang="en-US" dirty="0"/>
              <a:t>(v)&lt;=n</a:t>
            </a:r>
            <a:r>
              <a:rPr lang="ru-RU" dirty="0"/>
              <a:t>, значит в графе не более </a:t>
            </a:r>
            <a:r>
              <a:rPr lang="en-US" dirty="0"/>
              <a:t>n </a:t>
            </a:r>
            <a:r>
              <a:rPr lang="ru-RU" dirty="0"/>
              <a:t>различных степеней вершин, но вершин всего </a:t>
            </a:r>
            <a:r>
              <a:rPr lang="en-US" dirty="0"/>
              <a:t>n+1</a:t>
            </a:r>
            <a:r>
              <a:rPr lang="ru-RU" dirty="0"/>
              <a:t>, то согласно принципу </a:t>
            </a:r>
            <a:r>
              <a:rPr lang="ru-RU" dirty="0" err="1"/>
              <a:t>Дерихле</a:t>
            </a:r>
            <a:r>
              <a:rPr lang="ru-RU" dirty="0"/>
              <a:t> по крайней мере у двух вершин степени совпадают.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9FE58D-B333-D941-AFBE-36D81EDD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3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28468-3C55-5747-B8D1-9A748FD3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Степени вершин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C219A5-75C2-B340-BB6F-5E2F5E270C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Теорема. В любом графе число нечетных вершин четно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 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не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нечет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C219A5-75C2-B340-BB6F-5E2F5E270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49" t="-35756" b="-35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1A571D-5B17-A447-9C0A-8B8778AD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81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Изоморфизм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48871"/>
            <a:ext cx="3550024" cy="5405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Графы </a:t>
            </a:r>
            <a:r>
              <a:rPr lang="ru-RU" dirty="0" err="1"/>
              <a:t>G</a:t>
            </a:r>
            <a:r>
              <a:rPr lang="ru-RU" dirty="0"/>
              <a:t>=(V</a:t>
            </a:r>
            <a:r>
              <a:rPr lang="ru-RU" baseline="-25000" dirty="0"/>
              <a:t>G</a:t>
            </a:r>
            <a:r>
              <a:rPr lang="ru-RU" dirty="0"/>
              <a:t>,E</a:t>
            </a:r>
            <a:r>
              <a:rPr lang="ru-RU" baseline="-25000" dirty="0"/>
              <a:t>G</a:t>
            </a:r>
            <a:r>
              <a:rPr lang="ru-RU" dirty="0"/>
              <a:t>) и </a:t>
            </a:r>
            <a:r>
              <a:rPr lang="ru-RU" dirty="0" err="1"/>
              <a:t>H</a:t>
            </a:r>
            <a:r>
              <a:rPr lang="ru-RU" dirty="0"/>
              <a:t>=(V</a:t>
            </a:r>
            <a:r>
              <a:rPr lang="ru-RU" baseline="-25000" dirty="0"/>
              <a:t>H</a:t>
            </a:r>
            <a:r>
              <a:rPr lang="ru-RU" dirty="0"/>
              <a:t>,E</a:t>
            </a:r>
            <a:r>
              <a:rPr lang="ru-RU" baseline="-25000" dirty="0"/>
              <a:t>H</a:t>
            </a:r>
            <a:r>
              <a:rPr lang="ru-RU" dirty="0"/>
              <a:t>) называются изоморфными, если существует биекция между множествами вершин графов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ru-RU" dirty="0"/>
              <a:t>: V</a:t>
            </a:r>
            <a:r>
              <a:rPr lang="ru-RU" baseline="-25000" dirty="0"/>
              <a:t>G</a:t>
            </a:r>
            <a:r>
              <a:rPr lang="ru-RU" dirty="0"/>
              <a:t>→V</a:t>
            </a:r>
            <a:r>
              <a:rPr lang="ru-RU" baseline="-25000" dirty="0"/>
              <a:t>H</a:t>
            </a:r>
            <a:r>
              <a:rPr lang="ru-RU" dirty="0"/>
              <a:t> такая, что (</a:t>
            </a:r>
            <a:r>
              <a:rPr lang="en-US" dirty="0" err="1"/>
              <a:t>u,v</a:t>
            </a:r>
            <a:r>
              <a:rPr lang="ru-RU" dirty="0"/>
              <a:t>)</a:t>
            </a:r>
            <a:r>
              <a:rPr lang="en-US" dirty="0">
                <a:sym typeface="Symbol" charset="2"/>
              </a:rPr>
              <a:t> </a:t>
            </a:r>
            <a:r>
              <a:rPr lang="ru-RU" dirty="0"/>
              <a:t>E</a:t>
            </a:r>
            <a:r>
              <a:rPr lang="ru-RU" baseline="-25000" dirty="0"/>
              <a:t>G</a:t>
            </a:r>
            <a:r>
              <a:rPr lang="en-US" dirty="0">
                <a:sym typeface="Symbol" charset="2"/>
              </a:rPr>
              <a:t> </a:t>
            </a:r>
            <a:r>
              <a:rPr lang="ru-RU" dirty="0">
                <a:sym typeface="Symbol" charset="2"/>
              </a:rPr>
              <a:t>тогда и только тогда</a:t>
            </a:r>
            <a:r>
              <a:rPr lang="en-US" dirty="0">
                <a:sym typeface="Symbol" charset="2"/>
              </a:rPr>
              <a:t>, </a:t>
            </a:r>
            <a:r>
              <a:rPr lang="ru-RU" dirty="0">
                <a:sym typeface="Symbol" charset="2"/>
              </a:rPr>
              <a:t>когда </a:t>
            </a:r>
            <a:r>
              <a:rPr lang="ru-RU" dirty="0"/>
              <a:t>(</a:t>
            </a:r>
            <a:r>
              <a:rPr lang="en-US" dirty="0"/>
              <a:t>F(u),F(v)</a:t>
            </a:r>
            <a:r>
              <a:rPr lang="ru-RU" dirty="0"/>
              <a:t>)</a:t>
            </a:r>
            <a:r>
              <a:rPr lang="en-US" dirty="0">
                <a:sym typeface="Symbol" charset="2"/>
              </a:rPr>
              <a:t> </a:t>
            </a:r>
            <a:r>
              <a:rPr lang="ru-RU" dirty="0" err="1"/>
              <a:t>E</a:t>
            </a:r>
            <a:r>
              <a:rPr lang="en-US" baseline="-25000" dirty="0"/>
              <a:t>H</a:t>
            </a:r>
            <a:r>
              <a:rPr lang="ru-RU" dirty="0"/>
              <a:t>.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4" y="1404190"/>
            <a:ext cx="4679576" cy="437603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38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Аналитические способы задания графа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450976" cy="49350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ru-RU" dirty="0"/>
              <a:t>)</a:t>
            </a:r>
            <a:r>
              <a:rPr lang="en-US" dirty="0"/>
              <a:t> G=(X,U)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X={x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U={(x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),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),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), (x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), (x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)}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ru-RU" dirty="0"/>
              <a:t>) </a:t>
            </a:r>
            <a:r>
              <a:rPr lang="en-US" dirty="0"/>
              <a:t>G=(X,F)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X={x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,x</a:t>
            </a:r>
            <a:r>
              <a:rPr lang="en-US" baseline="-25000" dirty="0"/>
              <a:t>5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1</a:t>
            </a:r>
            <a:r>
              <a:rPr lang="en-US" dirty="0"/>
              <a:t>={x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2</a:t>
            </a:r>
            <a:r>
              <a:rPr lang="en-US" dirty="0"/>
              <a:t>={x</a:t>
            </a:r>
            <a:r>
              <a:rPr lang="en-US" baseline="-25000" dirty="0"/>
              <a:t>3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3</a:t>
            </a:r>
            <a:r>
              <a:rPr lang="en-US" dirty="0"/>
              <a:t>={x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4</a:t>
            </a:r>
            <a:r>
              <a:rPr lang="ru-RU" dirty="0"/>
              <a:t>=</a:t>
            </a:r>
            <a:r>
              <a:rPr lang="en-US" dirty="0">
                <a:sym typeface="Symbol" charset="2"/>
              </a:rPr>
              <a:t></a:t>
            </a:r>
            <a:endParaRPr lang="ru-RU" dirty="0"/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06" y="1600200"/>
            <a:ext cx="4052794" cy="3273411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65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Матричные способы задания графов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Матрица смежности  </a:t>
            </a:r>
            <a:r>
              <a:rPr lang="en-US" dirty="0"/>
              <a:t>R 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ru-RU" dirty="0"/>
              <a:t>={</a:t>
            </a:r>
            <a:r>
              <a:rPr lang="en-US" dirty="0" err="1"/>
              <a:t>r</a:t>
            </a:r>
            <a:r>
              <a:rPr lang="en-US" baseline="-25000" dirty="0" err="1"/>
              <a:t>ij</a:t>
            </a:r>
            <a:r>
              <a:rPr lang="ru-RU" dirty="0"/>
              <a:t>}  </a:t>
            </a:r>
            <a:r>
              <a:rPr lang="en-US" dirty="0" err="1"/>
              <a:t>i</a:t>
            </a:r>
            <a:r>
              <a:rPr lang="ru-RU" dirty="0"/>
              <a:t>,</a:t>
            </a:r>
            <a:r>
              <a:rPr lang="en-US" dirty="0"/>
              <a:t>j</a:t>
            </a:r>
            <a:r>
              <a:rPr lang="ru-RU" dirty="0"/>
              <a:t>=1..</a:t>
            </a:r>
            <a:r>
              <a:rPr lang="en-US" dirty="0"/>
              <a:t>n</a:t>
            </a:r>
            <a:r>
              <a:rPr lang="ru-RU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42" y="3486257"/>
            <a:ext cx="4052794" cy="3273411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06" y="2233705"/>
            <a:ext cx="5797430" cy="980141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03" y="3622861"/>
            <a:ext cx="3449056" cy="190387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66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6788" y="0"/>
            <a:ext cx="8229600" cy="1143000"/>
          </a:xfrm>
        </p:spPr>
        <p:txBody>
          <a:bodyPr/>
          <a:lstStyle/>
          <a:p>
            <a:r>
              <a:rPr lang="ru-RU" dirty="0"/>
              <a:t>Матрица инцидентности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88" y="930972"/>
            <a:ext cx="8606117" cy="592702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31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F5B08-8FAD-4D47-B985-178F08C9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82637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42BA2-C6DA-5B46-A25A-9E810B1C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9161"/>
            <a:ext cx="8021080" cy="5437190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уис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Энрике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Сукар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Вероятностные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графовые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модели. Принципы и приложения 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https://dmkpress.com/catalog/computer/data/978-5-97060-874-6/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/>
              <a:t>Рассел Стюарт, </a:t>
            </a:r>
            <a:r>
              <a:rPr lang="ru-RU" sz="1800" dirty="0" err="1"/>
              <a:t>Норвиг</a:t>
            </a:r>
            <a:r>
              <a:rPr lang="ru-RU" sz="1800" dirty="0"/>
              <a:t> Питер. Искусственный интеллект. Современный подход (</a:t>
            </a:r>
            <a:r>
              <a:rPr lang="en" sz="1800" dirty="0"/>
              <a:t>AIMA) </a:t>
            </a:r>
            <a:r>
              <a:rPr lang="en" sz="1800" dirty="0">
                <a:hlinkClick r:id="rId3"/>
              </a:rPr>
              <a:t>http://www.williamspublishing.com/Books/978-5-907365-26-1.html</a:t>
            </a:r>
            <a:r>
              <a:rPr lang="en" sz="1800" dirty="0"/>
              <a:t> 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Джоэл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Грас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Science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Наука о данных с нуля 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https://bhv.ru/product/nauka-o-dannyh-s-nulya-per-s-angl-2-e-izd/</a:t>
            </a:r>
            <a:endParaRPr lang="ru-RU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47112-9AA9-0544-B8D7-37881427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смежности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2" y="1656229"/>
            <a:ext cx="6966697" cy="407283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94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29" y="0"/>
            <a:ext cx="8229600" cy="1143000"/>
          </a:xfrm>
        </p:spPr>
        <p:txBody>
          <a:bodyPr/>
          <a:lstStyle/>
          <a:p>
            <a:r>
              <a:rPr lang="ru-RU" dirty="0"/>
              <a:t>Путь в графе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129" y="927847"/>
            <a:ext cx="8915400" cy="5822577"/>
          </a:xfrm>
        </p:spPr>
        <p:txBody>
          <a:bodyPr>
            <a:normAutofit fontScale="77500" lnSpcReduction="20000"/>
          </a:bodyPr>
          <a:lstStyle/>
          <a:p>
            <a:r>
              <a:rPr lang="ru-RU" b="1" u="sng" dirty="0"/>
              <a:t>Путем</a:t>
            </a:r>
            <a:r>
              <a:rPr lang="ru-RU" dirty="0"/>
              <a:t> (или </a:t>
            </a:r>
            <a:r>
              <a:rPr lang="ru-RU" u="sng" dirty="0"/>
              <a:t>ориентированным маршрутом</a:t>
            </a:r>
            <a:r>
              <a:rPr lang="ru-RU" dirty="0"/>
              <a:t>) в ориентированном графе называется последовательность дуг, в которой конечная вершина всякой дуги (отличной от последней) является начальной вершиной следующей.</a:t>
            </a:r>
          </a:p>
          <a:p>
            <a:r>
              <a:rPr lang="ru-RU" dirty="0"/>
              <a:t>Путь имеет начальную и конечную вершины.</a:t>
            </a:r>
          </a:p>
          <a:p>
            <a:r>
              <a:rPr lang="ru-RU" b="1" u="sng" dirty="0"/>
              <a:t>Длина пути</a:t>
            </a:r>
            <a:r>
              <a:rPr lang="ru-RU" dirty="0"/>
              <a:t> – число дуг, составляющих путь.</a:t>
            </a:r>
          </a:p>
          <a:p>
            <a:r>
              <a:rPr lang="ru-RU" b="1" u="sng" dirty="0"/>
              <a:t>Простой путь</a:t>
            </a:r>
            <a:r>
              <a:rPr lang="ru-RU" dirty="0"/>
              <a:t> – путь, в котором никакая дуга не встречается дважды.</a:t>
            </a:r>
          </a:p>
          <a:p>
            <a:r>
              <a:rPr lang="ru-RU" b="1" u="sng" dirty="0"/>
              <a:t>Элементарный путь</a:t>
            </a:r>
            <a:r>
              <a:rPr lang="ru-RU" dirty="0"/>
              <a:t> – путь, в котором никакая вершина не встречается дважды.</a:t>
            </a:r>
          </a:p>
          <a:p>
            <a:r>
              <a:rPr lang="ru-RU" b="1" u="sng" dirty="0"/>
              <a:t>Контур</a:t>
            </a:r>
            <a:r>
              <a:rPr lang="ru-RU" dirty="0"/>
              <a:t> – путь, у которого конечная и начальная вершины совпадают (может быть простой и элементарный).</a:t>
            </a:r>
          </a:p>
          <a:p>
            <a:r>
              <a:rPr lang="ru-RU" b="1" u="sng" dirty="0"/>
              <a:t>Цепь</a:t>
            </a:r>
            <a:r>
              <a:rPr lang="ru-RU" dirty="0"/>
              <a:t> (</a:t>
            </a:r>
            <a:r>
              <a:rPr lang="ru-RU" u="sng" dirty="0"/>
              <a:t>маршрут</a:t>
            </a:r>
            <a:r>
              <a:rPr lang="ru-RU" dirty="0"/>
              <a:t>) – последовательность ребер</a:t>
            </a:r>
            <a:r>
              <a:rPr lang="en-US" dirty="0"/>
              <a:t> </a:t>
            </a:r>
            <a:r>
              <a:rPr lang="ru-RU" dirty="0"/>
              <a:t>неориентированного графа , когда любые два соседних ребра в этой последовательности – смежные. Цепь имеет две граничные вершины, каждой из которых </a:t>
            </a:r>
            <a:r>
              <a:rPr lang="ru-RU" dirty="0" err="1"/>
              <a:t>инциндентно</a:t>
            </a:r>
            <a:r>
              <a:rPr lang="ru-RU" dirty="0"/>
              <a:t> только одно ребро. Цепь может быть простой (каждое ребро встречается только один раз) и элементарной (каждая вершина встречается только один раз).</a:t>
            </a:r>
          </a:p>
          <a:p>
            <a:r>
              <a:rPr lang="ru-RU" b="1" u="sng" dirty="0"/>
              <a:t>Цикл</a:t>
            </a:r>
            <a:r>
              <a:rPr lang="ru-RU" dirty="0"/>
              <a:t> – это замкнутая цепь конечной длины, у которой граничные вершины совпадают. Цикл может быть простой и элементарный.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56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7403"/>
            <a:ext cx="9144000" cy="532186"/>
          </a:xfrm>
        </p:spPr>
        <p:txBody>
          <a:bodyPr>
            <a:noAutofit/>
          </a:bodyPr>
          <a:lstStyle/>
          <a:p>
            <a:r>
              <a:rPr lang="ru-RU" sz="3200" dirty="0"/>
              <a:t>Алгоритм поиска в глубину </a:t>
            </a:r>
            <a:br>
              <a:rPr lang="ru-RU" sz="3200" dirty="0"/>
            </a:br>
            <a:r>
              <a:rPr lang="ru-RU" sz="3200" dirty="0"/>
              <a:t>(</a:t>
            </a:r>
            <a:r>
              <a:rPr lang="en-US" sz="3200" dirty="0"/>
              <a:t>Depth-first search, DFS)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4812" y="1223682"/>
            <a:ext cx="5298141" cy="37920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pPr marL="0" indent="0"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dfs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(graph,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vertex,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&lt;&lt; vertex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graph.adjacent_vertices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(vertex).each do |v|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if not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used_vertices.include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? v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	puts "#{vertex}-#{v}"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dfs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(graph, v,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end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end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end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pPr marL="0" indent="0"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dfs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(graph,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initial_vertex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puts "result:"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puts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88" y="2309127"/>
            <a:ext cx="4289612" cy="454887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9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7403"/>
            <a:ext cx="9144000" cy="532186"/>
          </a:xfrm>
        </p:spPr>
        <p:txBody>
          <a:bodyPr>
            <a:noAutofit/>
          </a:bodyPr>
          <a:lstStyle/>
          <a:p>
            <a:r>
              <a:rPr lang="ru-RU" sz="3200" dirty="0"/>
              <a:t>Алгоритм поиска в ширину</a:t>
            </a:r>
            <a:br>
              <a:rPr lang="ru-RU" sz="3200" dirty="0"/>
            </a:br>
            <a:r>
              <a:rPr lang="ru-RU" sz="3200" dirty="0"/>
              <a:t>(</a:t>
            </a:r>
            <a:r>
              <a:rPr lang="en-US" sz="3200" dirty="0"/>
              <a:t>Breadth-first search, BFS)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4812" y="1223682"/>
            <a:ext cx="5298141" cy="53519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initial_vertex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until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queue.empty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do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queue.shift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&lt;&lt;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graph.adjacent_vertices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each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do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|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|</a:t>
            </a: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used_vertices.include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and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queue.include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puts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"#{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}-#{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}"</a:t>
            </a: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&lt;&lt;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puts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:"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puts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952" y="1270747"/>
            <a:ext cx="3671047" cy="439252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48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4129"/>
            <a:ext cx="8229600" cy="1143000"/>
          </a:xfrm>
        </p:spPr>
        <p:txBody>
          <a:bodyPr/>
          <a:lstStyle/>
          <a:p>
            <a:r>
              <a:rPr lang="ru-RU" dirty="0"/>
              <a:t>Пути в графе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37129"/>
            <a:ext cx="8229600" cy="5459505"/>
          </a:xfrm>
        </p:spPr>
        <p:txBody>
          <a:bodyPr>
            <a:normAutofit/>
          </a:bodyPr>
          <a:lstStyle/>
          <a:p>
            <a:r>
              <a:rPr lang="ru-RU" b="1" u="sng" dirty="0"/>
              <a:t>Гамильтонов путь в графе</a:t>
            </a:r>
            <a:r>
              <a:rPr lang="ru-RU" dirty="0"/>
              <a:t> – это элементарный путь, проходящий через все вершины графа, т.е. путь, проходящий через все вершины в графе, причем каждая вершина встречается только один раз. Если этот путь замкнут, то говорят о Гамильтоновом контуре (Гамильтоновом цикле), а граф – Гамильтонов.</a:t>
            </a:r>
          </a:p>
          <a:p>
            <a:r>
              <a:rPr lang="ru-RU" b="1" u="sng" dirty="0"/>
              <a:t>Эйлеров путь в графе</a:t>
            </a:r>
            <a:r>
              <a:rPr lang="ru-RU" dirty="0"/>
              <a:t> – простой путь в графе, проходящий через все дуги графа, т.е. путь, проходящий через все дуги графа, причем каждая дуга встречается в пути только один раз. Если этот путь замкнут, то говорят об </a:t>
            </a:r>
            <a:r>
              <a:rPr lang="ru-RU" dirty="0" err="1"/>
              <a:t>Эйлеровом</a:t>
            </a:r>
            <a:r>
              <a:rPr lang="ru-RU" dirty="0"/>
              <a:t> контуре, а граф – Эйлеров.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730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гамильтонова пути (ГП)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Метод перебора - аналог алгоритма поиска в глубину (алгоритм Робертса и </a:t>
            </a:r>
            <a:r>
              <a:rPr lang="ru-RU" dirty="0" err="1"/>
              <a:t>Флореса</a:t>
            </a:r>
            <a:r>
              <a:rPr lang="ru-RU" dirty="0"/>
              <a:t>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S=[x</a:t>
            </a:r>
            <a:r>
              <a:rPr lang="en-US" baseline="-25000" dirty="0"/>
              <a:t>i</a:t>
            </a:r>
            <a:r>
              <a:rPr lang="en-US" dirty="0"/>
              <a:t>]</a:t>
            </a:r>
            <a:r>
              <a:rPr lang="ru-RU" dirty="0"/>
              <a:t> - начальная вершина пути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Если </a:t>
            </a:r>
            <a:r>
              <a:rPr lang="en-US" dirty="0"/>
              <a:t>|S|=</a:t>
            </a:r>
            <a:r>
              <a:rPr lang="ru-RU" dirty="0"/>
              <a:t>число вершин в графе, то ГП найден, </a:t>
            </a:r>
            <a:r>
              <a:rPr lang="ru-RU" b="1" dirty="0"/>
              <a:t>завершить работу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Если есть смежные с последней вершиной пути </a:t>
            </a:r>
            <a:r>
              <a:rPr lang="ru-RU" i="1" dirty="0"/>
              <a:t>не пройденные </a:t>
            </a:r>
            <a:r>
              <a:rPr lang="ru-RU" dirty="0"/>
              <a:t>вершины, то поместить в </a:t>
            </a:r>
            <a:r>
              <a:rPr lang="en-US" dirty="0"/>
              <a:t>S </a:t>
            </a:r>
            <a:r>
              <a:rPr lang="ru-RU" dirty="0"/>
              <a:t>следующую смежную не пройденную вершину с минимальным номером и переход на п.2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Если </a:t>
            </a:r>
            <a:r>
              <a:rPr lang="en-US" dirty="0"/>
              <a:t>|S|=1</a:t>
            </a:r>
            <a:r>
              <a:rPr lang="ru-RU" dirty="0"/>
              <a:t>, то ГП нет, </a:t>
            </a:r>
            <a:r>
              <a:rPr lang="ru-RU" b="1" dirty="0"/>
              <a:t>завершить работу</a:t>
            </a:r>
            <a:r>
              <a:rPr lang="ru-RU" dirty="0"/>
              <a:t>.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Удалить из </a:t>
            </a:r>
            <a:r>
              <a:rPr lang="en-US" dirty="0"/>
              <a:t>S </a:t>
            </a:r>
            <a:r>
              <a:rPr lang="ru-RU" dirty="0"/>
              <a:t>последнюю вершину и переход на п.3.</a:t>
            </a:r>
          </a:p>
          <a:p>
            <a:r>
              <a:rPr lang="ru-RU" dirty="0"/>
              <a:t>Нет строгого простого правила проверки существования ГП.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409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3285"/>
            <a:ext cx="8229600" cy="1143000"/>
          </a:xfrm>
        </p:spPr>
        <p:txBody>
          <a:bodyPr/>
          <a:lstStyle/>
          <a:p>
            <a:r>
              <a:rPr lang="ru-RU" dirty="0"/>
              <a:t>Пример поиска ГП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</p:nvPr>
        </p:nvGraphicFramePr>
        <p:xfrm>
          <a:off x="457200" y="3521075"/>
          <a:ext cx="1521050" cy="221996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" y="1417638"/>
            <a:ext cx="3832412" cy="17032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7223" y="1225689"/>
            <a:ext cx="43165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en-US" dirty="0"/>
              <a:t>]</a:t>
            </a:r>
            <a:r>
              <a:rPr lang="ru-RU" dirty="0"/>
              <a:t>     К ней добавляем вершину х</a:t>
            </a:r>
            <a:r>
              <a:rPr lang="ru-RU" baseline="-25000" dirty="0"/>
              <a:t>2</a:t>
            </a:r>
            <a:r>
              <a:rPr lang="ru-RU" dirty="0"/>
              <a:t> </a:t>
            </a:r>
          </a:p>
          <a:p>
            <a:r>
              <a:rPr lang="ru-RU" dirty="0"/>
              <a:t>2.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3</a:t>
            </a:r>
            <a:endParaRPr lang="ru-RU" dirty="0"/>
          </a:p>
          <a:p>
            <a:r>
              <a:rPr lang="ru-RU" dirty="0"/>
              <a:t>3.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4</a:t>
            </a:r>
            <a:endParaRPr lang="ru-RU" dirty="0"/>
          </a:p>
          <a:p>
            <a:r>
              <a:rPr lang="ru-RU" dirty="0"/>
              <a:t>4.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6</a:t>
            </a:r>
            <a:endParaRPr lang="ru-RU" dirty="0"/>
          </a:p>
          <a:p>
            <a:r>
              <a:rPr lang="ru-RU" dirty="0"/>
              <a:t>5.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ru-RU" dirty="0"/>
              <a:t>,х</a:t>
            </a:r>
            <a:r>
              <a:rPr lang="ru-RU" baseline="-25000" dirty="0"/>
              <a:t>6</a:t>
            </a:r>
            <a:r>
              <a:rPr lang="en-US" dirty="0"/>
              <a:t>]</a:t>
            </a:r>
            <a:r>
              <a:rPr lang="ru-RU" dirty="0"/>
              <a:t>     Дальше добавлять из строки, соответствующей вершине х</a:t>
            </a:r>
            <a:r>
              <a:rPr lang="ru-RU" baseline="-25000" dirty="0"/>
              <a:t>6 </a:t>
            </a:r>
            <a:r>
              <a:rPr lang="ru-RU" dirty="0"/>
              <a:t>ничего нельзя, т.к. все ее элементы уже входят в </a:t>
            </a:r>
            <a:r>
              <a:rPr lang="en-US" dirty="0"/>
              <a:t>S</a:t>
            </a:r>
            <a:r>
              <a:rPr lang="ru-RU" dirty="0"/>
              <a:t>. Возвращаемся на предыдущий шаг     </a:t>
            </a:r>
          </a:p>
          <a:p>
            <a:r>
              <a:rPr lang="ru-RU" dirty="0"/>
              <a:t>6.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en-US" dirty="0"/>
              <a:t>]</a:t>
            </a:r>
            <a:r>
              <a:rPr lang="ru-RU" dirty="0"/>
              <a:t>     Кроме х</a:t>
            </a:r>
            <a:r>
              <a:rPr lang="ru-RU" baseline="-25000" dirty="0"/>
              <a:t>6</a:t>
            </a:r>
            <a:r>
              <a:rPr lang="ru-RU" dirty="0"/>
              <a:t> добавить нечего. Возвращаемся </a:t>
            </a:r>
          </a:p>
          <a:p>
            <a:r>
              <a:rPr lang="ru-RU" dirty="0"/>
              <a:t>7.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en-US" dirty="0"/>
              <a:t>]</a:t>
            </a:r>
            <a:r>
              <a:rPr lang="ru-RU" dirty="0"/>
              <a:t>     Кроме х</a:t>
            </a:r>
            <a:r>
              <a:rPr lang="ru-RU" baseline="-25000" dirty="0"/>
              <a:t>4</a:t>
            </a:r>
            <a:r>
              <a:rPr lang="ru-RU" dirty="0"/>
              <a:t> добавить нечего. Возвращаемся </a:t>
            </a:r>
          </a:p>
          <a:p>
            <a:r>
              <a:rPr lang="ru-RU" dirty="0"/>
              <a:t>8.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5</a:t>
            </a:r>
            <a:endParaRPr lang="ru-RU" dirty="0"/>
          </a:p>
          <a:p>
            <a:r>
              <a:rPr lang="ru-RU" dirty="0"/>
              <a:t>9.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3</a:t>
            </a:r>
            <a:endParaRPr lang="ru-RU" dirty="0"/>
          </a:p>
          <a:p>
            <a:r>
              <a:rPr lang="ru-RU" dirty="0"/>
              <a:t>10.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4</a:t>
            </a:r>
            <a:endParaRPr lang="ru-RU" dirty="0"/>
          </a:p>
          <a:p>
            <a:r>
              <a:rPr lang="ru-RU" dirty="0"/>
              <a:t>11.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6</a:t>
            </a:r>
            <a:endParaRPr lang="ru-RU" dirty="0"/>
          </a:p>
          <a:p>
            <a:r>
              <a:rPr lang="ru-RU" dirty="0"/>
              <a:t>12.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ru-RU" dirty="0"/>
              <a:t>,х</a:t>
            </a:r>
            <a:r>
              <a:rPr lang="ru-RU" baseline="-25000" dirty="0"/>
              <a:t>6</a:t>
            </a:r>
            <a:r>
              <a:rPr lang="en-US" dirty="0"/>
              <a:t>]</a:t>
            </a:r>
            <a:r>
              <a:rPr lang="ru-RU" dirty="0"/>
              <a:t>     Гамильтонов путь.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Дуга (х</a:t>
            </a:r>
            <a:r>
              <a:rPr lang="ru-RU" baseline="-25000" dirty="0"/>
              <a:t>6</a:t>
            </a:r>
            <a:r>
              <a:rPr lang="ru-RU" dirty="0"/>
              <a:t>,х</a:t>
            </a:r>
            <a:r>
              <a:rPr lang="ru-RU" baseline="-25000" dirty="0"/>
              <a:t>1</a:t>
            </a:r>
            <a:r>
              <a:rPr lang="en-US" dirty="0"/>
              <a:t>) </a:t>
            </a:r>
            <a:r>
              <a:rPr lang="ru-RU" dirty="0"/>
              <a:t>дает Гамильтонов цикл.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Сокращение перебора при поиске</a:t>
            </a:r>
            <a:r>
              <a:rPr lang="en-US" dirty="0"/>
              <a:t> </a:t>
            </a:r>
            <a:r>
              <a:rPr lang="ru-RU" dirty="0"/>
              <a:t>ГП</a:t>
            </a:r>
            <a:br>
              <a:rPr lang="ru-RU" dirty="0"/>
            </a:br>
            <a:r>
              <a:rPr lang="ru-RU" dirty="0"/>
              <a:t>Алгоритм </a:t>
            </a:r>
            <a:r>
              <a:rPr lang="ru-RU" dirty="0" err="1"/>
              <a:t>Фаулкса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607424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Построить матрицу </a:t>
            </a:r>
            <a:r>
              <a:rPr lang="en-US" i="1" dirty="0"/>
              <a:t>R</a:t>
            </a:r>
            <a:r>
              <a:rPr lang="ru-RU" i="1" baseline="30000" dirty="0"/>
              <a:t>1</a:t>
            </a:r>
            <a:r>
              <a:rPr lang="ru-RU" baseline="30000" dirty="0"/>
              <a:t> </a:t>
            </a:r>
            <a:r>
              <a:rPr lang="ru-RU" dirty="0"/>
              <a:t>- достижимости не более чем за один шаг. Матрица </a:t>
            </a:r>
            <a:r>
              <a:rPr lang="en-US" i="1" dirty="0"/>
              <a:t>R</a:t>
            </a:r>
            <a:r>
              <a:rPr lang="ru-RU" i="1" baseline="30000" dirty="0"/>
              <a:t>1</a:t>
            </a:r>
            <a:r>
              <a:rPr lang="ru-RU" baseline="30000" dirty="0"/>
              <a:t> </a:t>
            </a:r>
            <a:r>
              <a:rPr lang="ru-RU" dirty="0"/>
              <a:t>может быть получена из матрицы смежности </a:t>
            </a:r>
            <a:r>
              <a:rPr lang="en-US" i="1" dirty="0"/>
              <a:t>R</a:t>
            </a:r>
            <a:r>
              <a:rPr lang="ru-RU" dirty="0"/>
              <a:t> в результате подстановки единиц на главной диагонали.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Вычислять                                        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Удалять начальные и конечные вершины. Вершина является </a:t>
            </a:r>
            <a:r>
              <a:rPr lang="ru-RU" i="1" u="sng" dirty="0"/>
              <a:t>начальной</a:t>
            </a:r>
            <a:r>
              <a:rPr lang="ru-RU" dirty="0"/>
              <a:t> вершиной ГП, если во всей строке матрицы стоят единицы, а во всем столбце (за исключением их пересечения) - нули. Вершина является </a:t>
            </a:r>
            <a:r>
              <a:rPr lang="ru-RU" i="1" u="sng" dirty="0"/>
              <a:t>конечной</a:t>
            </a:r>
            <a:r>
              <a:rPr lang="ru-RU" dirty="0"/>
              <a:t> вершиной ГП, то во всей строке матрицы стоят нули (за исключением их пересечения), а во всем столбце - единицы.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Прекратить вычисления когда </a:t>
            </a:r>
            <a:r>
              <a:rPr lang="en-US" i="1" dirty="0"/>
              <a:t>R</a:t>
            </a:r>
            <a:r>
              <a:rPr lang="en-US" baseline="30000" dirty="0"/>
              <a:t>n</a:t>
            </a:r>
            <a:r>
              <a:rPr lang="en-US" dirty="0"/>
              <a:t> </a:t>
            </a:r>
            <a:r>
              <a:rPr lang="ru-RU" dirty="0"/>
              <a:t>=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30000" dirty="0"/>
              <a:t>n-1</a:t>
            </a:r>
            <a:r>
              <a:rPr lang="ru-RU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362" y="2765612"/>
            <a:ext cx="3263900" cy="7874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700" y="2537012"/>
            <a:ext cx="2451100" cy="1016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161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применения алгоритма </a:t>
            </a:r>
            <a:r>
              <a:rPr lang="ru-RU" dirty="0" err="1"/>
              <a:t>Фаулкса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16" y="1532685"/>
            <a:ext cx="2510615" cy="2320925"/>
          </a:xfr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05131" y="1801905"/>
            <a:ext cx="131928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205130" y="1801906"/>
          <a:ext cx="3114987" cy="208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" r:id="rId4" imgW="2387600" imgH="1600200" progId="Equation.3">
                  <p:embed/>
                </p:oleObj>
              </mc:Choice>
              <mc:Fallback>
                <p:oleObj r:id="rId4" imgW="2387600" imgH="160020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30" y="1801906"/>
                        <a:ext cx="3114987" cy="20888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213846" y="4356846"/>
            <a:ext cx="159103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213846" y="4356846"/>
          <a:ext cx="3469342" cy="216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r:id="rId6" imgW="2209800" imgH="1371600" progId="Equation.3">
                  <p:embed/>
                </p:oleObj>
              </mc:Choice>
              <mc:Fallback>
                <p:oleObj r:id="rId6" imgW="2209800" imgH="13716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846" y="4356846"/>
                        <a:ext cx="3469342" cy="21655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560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применения алгоритма </a:t>
            </a:r>
            <a:r>
              <a:rPr lang="ru-RU" dirty="0" err="1"/>
              <a:t>Фаулкса</a:t>
            </a:r>
            <a:r>
              <a:rPr lang="ru-RU" dirty="0"/>
              <a:t> (2)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2388" y="2164975"/>
            <a:ext cx="122712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282388" y="2164976"/>
          <a:ext cx="2698888" cy="169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5" r:id="rId3" imgW="2184400" imgH="1371600" progId="Equation.3">
                  <p:embed/>
                </p:oleObj>
              </mc:Choice>
              <mc:Fallback>
                <p:oleObj r:id="rId3" imgW="2184400" imgH="137160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388" y="2164976"/>
                        <a:ext cx="2698888" cy="1694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047563" y="2210694"/>
            <a:ext cx="133020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173505" y="2210694"/>
          <a:ext cx="1748119" cy="1368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6" r:id="rId5" imgW="1460500" imgH="1143000" progId="Equation.3">
                  <p:embed/>
                </p:oleObj>
              </mc:Choice>
              <mc:Fallback>
                <p:oleObj r:id="rId5" imgW="1460500" imgH="11430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505" y="2210694"/>
                        <a:ext cx="1748119" cy="13680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138082" y="5230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</a:t>
            </a:r>
            <a:r>
              <a:rPr kumimoji="0" lang="ru-RU" altLang="ru-RU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</a:t>
            </a:r>
            <a:r>
              <a:rPr kumimoji="0" lang="ru-RU" altLang="ru-RU" sz="18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3</a:t>
            </a:r>
            <a:r>
              <a:rPr kumimoji="0" lang="ru-RU" altLang="ru-RU" sz="1800" b="0" i="0" u="none" strike="noStrike" cap="none" normalizeH="0" baseline="-2147483648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r>
              <a:rPr kumimoji="0" lang="ru-RU" altLang="ru-RU" sz="18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' </a:t>
            </a:r>
            <a:r>
              <a:rPr kumimoji="0" lang="ru-RU" altLang="ru-RU" sz="1800" b="0" i="0" u="none" strike="noStrike" cap="none" normalizeH="0" baseline="-2147483648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=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5863654" y="2164975"/>
          <a:ext cx="1925490" cy="1304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7" r:id="rId7" imgW="1180588" imgH="799753" progId="Equation.3">
                  <p:embed/>
                </p:oleObj>
              </mc:Choice>
              <mc:Fallback>
                <p:oleObj r:id="rId7" imgW="1180588" imgH="799753" progId="Equation.3">
                  <p:embed/>
                  <p:pic>
                    <p:nvPicPr>
                      <p:cNvPr id="12" name="Объ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654" y="2164975"/>
                        <a:ext cx="1925490" cy="1304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4976873" y="274319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charset="0"/>
                <a:ea typeface="Times New Roman" charset="0"/>
              </a:rPr>
              <a:t>(</a:t>
            </a:r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ru-RU" baseline="30000" dirty="0">
                <a:latin typeface="Times New Roman" charset="0"/>
                <a:ea typeface="Times New Roman" charset="0"/>
              </a:rPr>
              <a:t> 3</a:t>
            </a:r>
            <a:r>
              <a:rPr lang="ru-RU" dirty="0">
                <a:latin typeface="Times New Roman" charset="0"/>
                <a:ea typeface="Times New Roman" charset="0"/>
              </a:rPr>
              <a:t>)</a:t>
            </a:r>
            <a:r>
              <a:rPr lang="ru-RU" baseline="30000" dirty="0">
                <a:latin typeface="Times New Roman" charset="0"/>
                <a:ea typeface="Times New Roman" charset="0"/>
              </a:rPr>
              <a:t> ' </a:t>
            </a:r>
            <a:r>
              <a:rPr lang="ru-RU" dirty="0">
                <a:latin typeface="Times New Roman" charset="0"/>
                <a:ea typeface="Times New Roman" charset="0"/>
              </a:rPr>
              <a:t>= </a:t>
            </a:r>
            <a:endParaRPr lang="ru-RU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372694" y="4876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596782" y="4365349"/>
          <a:ext cx="3102606" cy="2169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r:id="rId9" imgW="2298700" imgH="1600200" progId="Equation.3">
                  <p:embed/>
                </p:oleObj>
              </mc:Choice>
              <mc:Fallback>
                <p:oleObj r:id="rId9" imgW="2298700" imgH="1600200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82" y="4365349"/>
                        <a:ext cx="3102606" cy="21699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563" y="4365349"/>
            <a:ext cx="3797300" cy="20828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94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DFF2C-B072-F044-9151-DBC60E15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554165"/>
          </a:xfrm>
        </p:spPr>
        <p:txBody>
          <a:bodyPr>
            <a:normAutofit/>
          </a:bodyPr>
          <a:lstStyle/>
          <a:p>
            <a:r>
              <a:rPr lang="ru-RU" sz="4400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4EF27-216B-D245-A9C4-F4856AB2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0"/>
            <a:ext cx="7886700" cy="5162309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Основы теории графов</a:t>
            </a:r>
          </a:p>
          <a:p>
            <a:r>
              <a:rPr lang="ru-RU" dirty="0"/>
              <a:t>Анализ социальных сетей и большие данные</a:t>
            </a:r>
          </a:p>
          <a:p>
            <a:r>
              <a:rPr lang="ru-RU" dirty="0"/>
              <a:t>Основы теории вероятностей</a:t>
            </a:r>
          </a:p>
          <a:p>
            <a:r>
              <a:rPr lang="ru-RU" dirty="0" err="1"/>
              <a:t>Графовые</a:t>
            </a:r>
            <a:r>
              <a:rPr lang="ru-RU" dirty="0"/>
              <a:t> вероятностные модели</a:t>
            </a:r>
          </a:p>
          <a:p>
            <a:pPr lvl="1"/>
            <a:r>
              <a:rPr lang="ru-RU" dirty="0"/>
              <a:t>Байесовские классификаторы</a:t>
            </a:r>
            <a:endParaRPr lang="en" dirty="0"/>
          </a:p>
          <a:p>
            <a:pPr lvl="1"/>
            <a:r>
              <a:rPr lang="ru-RU" dirty="0"/>
              <a:t>Скрытые </a:t>
            </a:r>
            <a:r>
              <a:rPr lang="ru-RU" dirty="0" err="1"/>
              <a:t>марковские</a:t>
            </a:r>
            <a:r>
              <a:rPr lang="ru-RU" dirty="0"/>
              <a:t> модели</a:t>
            </a:r>
            <a:endParaRPr lang="en" dirty="0"/>
          </a:p>
          <a:p>
            <a:pPr lvl="1"/>
            <a:r>
              <a:rPr lang="ru-RU" dirty="0"/>
              <a:t>Байесовские сети: представление и вывод </a:t>
            </a:r>
            <a:endParaRPr lang="en-US" dirty="0"/>
          </a:p>
          <a:p>
            <a:pPr lvl="1"/>
            <a:r>
              <a:rPr lang="ru-RU" dirty="0"/>
              <a:t>Байесовские сети: обучение</a:t>
            </a:r>
            <a:endParaRPr lang="en" dirty="0"/>
          </a:p>
          <a:p>
            <a:pPr lvl="1"/>
            <a:r>
              <a:rPr lang="ru-RU" dirty="0"/>
              <a:t>Динамические и временные байесовские сети</a:t>
            </a:r>
            <a:endParaRPr lang="en-US" dirty="0"/>
          </a:p>
          <a:p>
            <a:pPr lvl="1"/>
            <a:r>
              <a:rPr lang="ru-RU" dirty="0"/>
              <a:t>Марковские процессы принятия решений</a:t>
            </a:r>
            <a:endParaRPr lang="en" dirty="0"/>
          </a:p>
          <a:p>
            <a:pPr lvl="1"/>
            <a:r>
              <a:rPr lang="ru-RU" dirty="0"/>
              <a:t>Реляционные вероятностные графические модели</a:t>
            </a:r>
            <a:endParaRPr lang="en" dirty="0"/>
          </a:p>
          <a:p>
            <a:pPr lvl="1"/>
            <a:r>
              <a:rPr lang="ru-RU" dirty="0"/>
              <a:t>Причинно-следственные графические модели</a:t>
            </a:r>
            <a:endParaRPr lang="en" dirty="0"/>
          </a:p>
          <a:p>
            <a:r>
              <a:rPr lang="ru-RU" dirty="0"/>
              <a:t>Графы принятия решений</a:t>
            </a:r>
          </a:p>
          <a:p>
            <a:r>
              <a:rPr lang="ru-RU" dirty="0"/>
              <a:t>Графы знаний</a:t>
            </a:r>
            <a:endParaRPr lang="en-US" dirty="0"/>
          </a:p>
          <a:p>
            <a:r>
              <a:rPr lang="ru-RU" dirty="0"/>
              <a:t>Модели системной динамики</a:t>
            </a:r>
            <a:endParaRPr lang="en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38F4C6-07B2-034E-9125-07EF00EC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811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Эйлера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u="sng" dirty="0"/>
              <a:t>для неориентированных графов</a:t>
            </a:r>
            <a:r>
              <a:rPr lang="ru-RU" dirty="0"/>
              <a:t>: для того чтобы на графе существовал замкнутый </a:t>
            </a:r>
            <a:r>
              <a:rPr lang="ru-RU" dirty="0" err="1"/>
              <a:t>эйлеров</a:t>
            </a:r>
            <a:r>
              <a:rPr lang="ru-RU" dirty="0"/>
              <a:t> путь (ЭП), необходимо и достаточно, чтобы граф был связным и степени всех его вершин были четными.</a:t>
            </a:r>
          </a:p>
          <a:p>
            <a:r>
              <a:rPr lang="ru-RU" u="sng" dirty="0"/>
              <a:t>для ориентированных графов</a:t>
            </a:r>
            <a:r>
              <a:rPr lang="ru-RU" dirty="0"/>
              <a:t>: для того чтобы на ориентированном графе существовал замкнутый ЭП, необходимо и достаточно, чтобы граф был связным и для каждой его вершины </a:t>
            </a:r>
            <a:r>
              <a:rPr lang="ru-RU" dirty="0" err="1"/>
              <a:t>полустепень</a:t>
            </a:r>
            <a:r>
              <a:rPr lang="ru-RU" dirty="0"/>
              <a:t> исхода равнялась </a:t>
            </a:r>
            <a:r>
              <a:rPr lang="ru-RU" dirty="0" err="1"/>
              <a:t>полустепени</a:t>
            </a:r>
            <a:r>
              <a:rPr lang="ru-RU" dirty="0"/>
              <a:t> захода.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99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72353"/>
          </a:xfrm>
        </p:spPr>
        <p:txBody>
          <a:bodyPr>
            <a:normAutofit/>
          </a:bodyPr>
          <a:lstStyle/>
          <a:p>
            <a:r>
              <a:rPr lang="ru-RU" dirty="0"/>
              <a:t>Алгоритм поиска ЭП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1706" y="672354"/>
            <a:ext cx="8740588" cy="602428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0. Задается начальный шаг итерации </a:t>
            </a:r>
            <a:r>
              <a:rPr lang="en-US" i="1" dirty="0"/>
              <a:t>k</a:t>
            </a:r>
            <a:r>
              <a:rPr lang="ru-RU" dirty="0"/>
              <a:t> =0. Задается начальная (она же и конечная в случае замкнутого ЭП) вершина ЭП </a:t>
            </a:r>
            <a:r>
              <a:rPr lang="en-US" i="1" dirty="0"/>
              <a:t>V</a:t>
            </a:r>
            <a:r>
              <a:rPr lang="ru-RU" i="1" baseline="-25000" dirty="0"/>
              <a:t>0</a:t>
            </a:r>
            <a:r>
              <a:rPr lang="ru-RU" baseline="-25000" dirty="0"/>
              <a:t> .</a:t>
            </a:r>
            <a:r>
              <a:rPr lang="ru-RU" dirty="0"/>
              <a:t> Все ребра графа считаются непомеченными. Число непомеченных ребер </a:t>
            </a:r>
            <a:r>
              <a:rPr lang="en-US" i="1" dirty="0"/>
              <a:t>S </a:t>
            </a:r>
            <a:r>
              <a:rPr lang="ru-RU" dirty="0"/>
              <a:t>равно числу ребер графа.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=</a:t>
            </a:r>
            <a:r>
              <a:rPr lang="en-US" i="1" dirty="0"/>
              <a:t>k</a:t>
            </a:r>
            <a:r>
              <a:rPr lang="ru-RU" dirty="0"/>
              <a:t>+1. Определяются все вершины, непосредственно связанные непомеченными ребрами с вершиной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2. Определяется число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ru-RU" dirty="0"/>
              <a:t> непомеченных ребер, инцидентных вершине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Если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ru-RU" dirty="0"/>
              <a:t>= 1, то вторая вершина, инцидентная этому ребру, становится очередной вершиной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dirty="0"/>
              <a:t>  ЭП. Это ребро помечается. Возвращаемся на    п. 1.</a:t>
            </a:r>
          </a:p>
          <a:p>
            <a:pPr marL="0" indent="0">
              <a:buNone/>
            </a:pPr>
            <a:r>
              <a:rPr lang="ru-RU" dirty="0"/>
              <a:t>Если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en-US" baseline="-25000" dirty="0"/>
              <a:t> </a:t>
            </a:r>
            <a:r>
              <a:rPr lang="ru-RU" dirty="0"/>
              <a:t>&gt;1, то среди вершин, смежных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</a:t>
            </a:r>
            <a:r>
              <a:rPr lang="ru-RU" i="1" dirty="0"/>
              <a:t>, </a:t>
            </a:r>
            <a:r>
              <a:rPr lang="ru-RU" dirty="0"/>
              <a:t>выбирается вершина с наименьшим номером</a:t>
            </a:r>
            <a:r>
              <a:rPr lang="ru-RU" i="1" dirty="0"/>
              <a:t> </a:t>
            </a:r>
            <a:r>
              <a:rPr lang="en-US" i="1" dirty="0"/>
              <a:t>k</a:t>
            </a:r>
            <a:r>
              <a:rPr lang="ru-RU" dirty="0"/>
              <a:t>, которая становится очередной вершиной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dirty="0"/>
              <a:t> ЭП. Ребро, соединяющее эту вершину с вершиной 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-1,</a:t>
            </a:r>
            <a:r>
              <a:rPr lang="ru-RU" i="1" dirty="0"/>
              <a:t> </a:t>
            </a:r>
            <a:r>
              <a:rPr lang="ru-RU" dirty="0"/>
              <a:t>помечается. Возвращаемся на п. 1.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ru-RU" dirty="0"/>
              <a:t> = 0. Для вершины, принадлежащей полученному таким образом пути и имеющей непомеченные инцидентные ребра, строится цикл по непомеченным ребрам. Определение новой вершины этого цикла начинается с п. 1.</a:t>
            </a:r>
          </a:p>
          <a:p>
            <a:pPr marL="0" indent="0">
              <a:buNone/>
            </a:pPr>
            <a:r>
              <a:rPr lang="ru-RU" dirty="0"/>
              <a:t>4. Построенный таким образом новый цикл объединяется с ранее построенным в вершине, с которой начиналось построение нового цикла.</a:t>
            </a:r>
          </a:p>
          <a:p>
            <a:pPr marL="0" indent="0">
              <a:buNone/>
            </a:pPr>
            <a:r>
              <a:rPr lang="ru-RU" dirty="0"/>
              <a:t>5. Если в цикле есть еще вершины, имеющие непомеченные инцидентные ребра, то возвращаемся на п. 3. Если таких ребер нет, то ЭП найден.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44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17859" cy="1143000"/>
          </a:xfrm>
        </p:spPr>
        <p:txBody>
          <a:bodyPr>
            <a:normAutofit/>
          </a:bodyPr>
          <a:lstStyle/>
          <a:p>
            <a:r>
              <a:rPr lang="ru-RU" dirty="0"/>
              <a:t>Пример поиска ЭП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29" y="1417638"/>
            <a:ext cx="2997200" cy="2222500"/>
          </a:xfrm>
        </p:spPr>
      </p:pic>
      <p:sp>
        <p:nvSpPr>
          <p:cNvPr id="5" name="Прямоугольник 4"/>
          <p:cNvSpPr/>
          <p:nvPr/>
        </p:nvSpPr>
        <p:spPr>
          <a:xfrm>
            <a:off x="3650129" y="1417638"/>
            <a:ext cx="4888753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0.</a:t>
            </a:r>
            <a:r>
              <a:rPr lang="ru-RU" sz="1400" i="1" dirty="0">
                <a:latin typeface="Times New Roman" charset="0"/>
                <a:ea typeface="Times New Roman" charset="0"/>
              </a:rPr>
              <a:t>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0. Выберем начальную вершину с номером 3, т.е.  </a:t>
            </a:r>
            <a:r>
              <a:rPr lang="en-US" sz="1400" i="1" dirty="0">
                <a:latin typeface="Times New Roman" charset="0"/>
                <a:ea typeface="Times New Roman" charset="0"/>
              </a:rPr>
              <a:t>V</a:t>
            </a:r>
            <a:r>
              <a:rPr lang="ru-RU" sz="1400" i="1" baseline="-25000" dirty="0">
                <a:latin typeface="Times New Roman" charset="0"/>
                <a:ea typeface="Times New Roman" charset="0"/>
              </a:rPr>
              <a:t>0</a:t>
            </a:r>
            <a:r>
              <a:rPr lang="ru-RU" sz="1400" i="1" dirty="0">
                <a:latin typeface="Times New Roman" charset="0"/>
                <a:ea typeface="Times New Roman" charset="0"/>
              </a:rPr>
              <a:t> </a:t>
            </a:r>
            <a:r>
              <a:rPr lang="ru-RU" sz="1400" dirty="0">
                <a:latin typeface="Times New Roman" charset="0"/>
                <a:ea typeface="Times New Roman" charset="0"/>
              </a:rPr>
              <a:t>= 3. Число непомеченных ребер </a:t>
            </a:r>
            <a:r>
              <a:rPr lang="en-US" sz="1400" dirty="0">
                <a:latin typeface="Times New Roman" charset="0"/>
                <a:ea typeface="Times New Roman" charset="0"/>
              </a:rPr>
              <a:t>S</a:t>
            </a:r>
            <a:r>
              <a:rPr lang="en-US" sz="1400" i="1" dirty="0">
                <a:latin typeface="Times New Roman" charset="0"/>
                <a:ea typeface="Times New Roman" charset="0"/>
              </a:rPr>
              <a:t> </a:t>
            </a:r>
            <a:r>
              <a:rPr lang="ru-RU" sz="1400" dirty="0">
                <a:latin typeface="Times New Roman" charset="0"/>
                <a:ea typeface="Times New Roman" charset="0"/>
              </a:rPr>
              <a:t>= 12.</a:t>
            </a:r>
          </a:p>
          <a:p>
            <a:pPr marL="179705" indent="450215">
              <a:lnSpc>
                <a:spcPct val="150000"/>
              </a:lnSpc>
              <a:spcAft>
                <a:spcPts val="60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1. С вершиной </a:t>
            </a:r>
            <a:r>
              <a:rPr lang="en-US" sz="1400" dirty="0">
                <a:latin typeface="Times New Roman" charset="0"/>
                <a:ea typeface="Times New Roman" charset="0"/>
              </a:rPr>
              <a:t>V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0</a:t>
            </a:r>
            <a:r>
              <a:rPr lang="ru-RU" sz="1400" i="1" dirty="0">
                <a:latin typeface="Times New Roman" charset="0"/>
                <a:ea typeface="Times New Roman" charset="0"/>
              </a:rPr>
              <a:t> </a:t>
            </a:r>
            <a:r>
              <a:rPr lang="ru-RU" sz="1400" dirty="0">
                <a:latin typeface="Times New Roman" charset="0"/>
                <a:ea typeface="Times New Roman" charset="0"/>
              </a:rPr>
              <a:t>= 3 связаны вершины 1, 2.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Число непомеченных ребер для 3-й вершины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1</a:t>
            </a:r>
            <a:r>
              <a:rPr lang="ru-RU" sz="1400" dirty="0">
                <a:latin typeface="Times New Roman" charset="0"/>
                <a:ea typeface="Times New Roman" charset="0"/>
              </a:rPr>
              <a:t> = 2. Следующей вершиной ЭП является вершина с номером 1. Ребро 3-1 помечается. Возвращаемся к п. 1.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2. С вершиной 1 связаны вершины 2, 4, 6.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2</a:t>
            </a:r>
            <a:r>
              <a:rPr lang="ru-RU" sz="1400" dirty="0">
                <a:latin typeface="Times New Roman" charset="0"/>
                <a:ea typeface="Times New Roman" charset="0"/>
              </a:rPr>
              <a:t> = 3. Вершина 2. Помечается ребро 1-2. Возвращаемся к п. 1.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3. С вершиной 2 связаны вершины 3, 5, 7.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3</a:t>
            </a:r>
            <a:r>
              <a:rPr lang="ru-RU" sz="1400" dirty="0">
                <a:latin typeface="Times New Roman" charset="0"/>
                <a:ea typeface="Times New Roman" charset="0"/>
              </a:rPr>
              <a:t> = 3. Вершина 3. Помечается ребро 2-3. Возвращаемся к п. 1.</a:t>
            </a:r>
          </a:p>
          <a:p>
            <a:pPr marL="179705" indent="450215">
              <a:lnSpc>
                <a:spcPct val="150000"/>
              </a:lnSpc>
              <a:spcAft>
                <a:spcPts val="60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4. С вершиной 3 связаны вершины 1, 2.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4</a:t>
            </a:r>
            <a:r>
              <a:rPr lang="ru-RU" sz="1400" dirty="0">
                <a:latin typeface="Times New Roman" charset="0"/>
                <a:ea typeface="Times New Roman" charset="0"/>
              </a:rPr>
              <a:t> = 0. Вершин таких нет. Следовательно, получен цикл 3-1-2-3, который еще не является ЭП.</a:t>
            </a:r>
            <a:endParaRPr lang="ru-RU" sz="1400" dirty="0">
              <a:effectLst/>
              <a:latin typeface="Times New Roman" charset="0"/>
              <a:ea typeface="Times New Roman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085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Пример поиска ЭП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87506"/>
            <a:ext cx="8229600" cy="597049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ru-RU" dirty="0"/>
              <a:t>3. Вершины 1 и 2, входящие в этот цикл, имеют непомеченные инцидентные ребра.  Рассмотрим вершину 1 в качестве начальной точки следующего цикла  </a:t>
            </a:r>
            <a:r>
              <a:rPr lang="en-US" i="1" dirty="0"/>
              <a:t>A</a:t>
            </a:r>
            <a:r>
              <a:rPr lang="ru-RU" baseline="-25000" dirty="0"/>
              <a:t>4</a:t>
            </a:r>
            <a:r>
              <a:rPr lang="ru-RU" dirty="0"/>
              <a:t> = 1.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5. Вершины 4, 6.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5 </a:t>
            </a:r>
            <a:r>
              <a:rPr lang="ru-RU" dirty="0"/>
              <a:t>= 2. Вершина 4. Ребро 1-4.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6. Вершина 5.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6 </a:t>
            </a:r>
            <a:r>
              <a:rPr lang="ru-RU" dirty="0"/>
              <a:t>= 1. Вершина 5. Ребро 4-5. 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7. Вершины 2, 7, 8.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7 </a:t>
            </a:r>
            <a:r>
              <a:rPr lang="ru-RU" dirty="0"/>
              <a:t>= 3. Вершина 2. Ребро 5-2.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8. Вершина 7.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8 </a:t>
            </a:r>
            <a:r>
              <a:rPr lang="ru-RU" dirty="0"/>
              <a:t>= 1. Вершина 7. Ребро 2-7.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9. Вершины 5, 6, 8.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9</a:t>
            </a:r>
            <a:r>
              <a:rPr lang="ru-RU" dirty="0"/>
              <a:t>= 3. Вершина 5. Ребро 7-5.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10. Вершина 8.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10 </a:t>
            </a:r>
            <a:r>
              <a:rPr lang="ru-RU" dirty="0"/>
              <a:t>= 1. Вершина 8. Ребро 5-8.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 = 11. Вершина 7.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11 </a:t>
            </a:r>
            <a:r>
              <a:rPr lang="ru-RU" dirty="0"/>
              <a:t>= 1. Вершина 7. Ребро 8-7.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 </a:t>
            </a:r>
            <a:r>
              <a:rPr lang="ru-RU" dirty="0"/>
              <a:t>= 12. Вершина 6.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12 </a:t>
            </a:r>
            <a:r>
              <a:rPr lang="ru-RU" dirty="0"/>
              <a:t>= 1. Вершина 6. Ребро 7-6. 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 </a:t>
            </a:r>
            <a:r>
              <a:rPr lang="ru-RU" dirty="0"/>
              <a:t>= 13. Вершина 1.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13 </a:t>
            </a:r>
            <a:r>
              <a:rPr lang="ru-RU" dirty="0"/>
              <a:t>= 1. Вершина 1. Ребро 6-1.   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 = 14. Вершин, связанных непомеченными ребрами, нет.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en-US" i="1" dirty="0"/>
              <a:t>S</a:t>
            </a:r>
            <a:r>
              <a:rPr lang="ru-RU" baseline="-25000" dirty="0"/>
              <a:t>14 </a:t>
            </a:r>
            <a:r>
              <a:rPr lang="ru-RU" dirty="0"/>
              <a:t>= 0. В найденных циклах нет вершин, имеющих инцидентные непомеченные ребра. </a:t>
            </a:r>
          </a:p>
          <a:p>
            <a:pPr marL="0" indent="0">
              <a:buNone/>
            </a:pPr>
            <a:r>
              <a:rPr lang="ru-RU" dirty="0"/>
              <a:t>4. Для нахождения ЭП необходимо объединить два найденных цикла 3-1-2-3 и 1-4-5-2-7-5-8-7-6-1 в вершине 1. Результатом объединения будет путь: 3-1-4-5-2-7-5-8-7-6-1-2-3.</a:t>
            </a:r>
          </a:p>
          <a:p>
            <a:pPr marL="0" indent="0">
              <a:buNone/>
            </a:pPr>
            <a:r>
              <a:rPr lang="ru-RU" dirty="0"/>
              <a:t>5. Так как в этом пути нет вершин с непомеченными ребрами, то найденный путь является </a:t>
            </a:r>
            <a:r>
              <a:rPr lang="ru-RU" dirty="0" err="1"/>
              <a:t>эйлеровым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54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14E0B-2DD2-C74A-90BD-29C31024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5125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Расстояния в графе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58788EA-1827-7A4D-AB85-0BC1A8DDB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545" y="1567032"/>
            <a:ext cx="6580909" cy="501633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7FDFD2-954B-C240-9491-E322A610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55A13-9811-C747-92C6-0D24B9A66D56}"/>
              </a:ext>
            </a:extLst>
          </p:cNvPr>
          <p:cNvSpPr txBox="1"/>
          <p:nvPr/>
        </p:nvSpPr>
        <p:spPr>
          <a:xfrm>
            <a:off x="1281545" y="872565"/>
            <a:ext cx="658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 теории графов расстоянием между двумя вершинами графа называется число рёбер в кратчайшем пути (также называемым геодезической графа). Расстояние в графе называется также геодезическим расстоянием.</a:t>
            </a:r>
          </a:p>
        </p:txBody>
      </p:sp>
    </p:spTree>
    <p:extLst>
      <p:ext uri="{BB962C8B-B14F-4D97-AF65-F5344CB8AC3E}">
        <p14:creationId xmlns:p14="http://schemas.microsoft.com/office/powerpoint/2010/main" val="4257095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связности графа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Неориентированный граф называется </a:t>
            </a:r>
            <a:r>
              <a:rPr lang="ru-RU" b="1" u="sng" dirty="0"/>
              <a:t>связным</a:t>
            </a:r>
            <a:r>
              <a:rPr lang="ru-RU" dirty="0"/>
              <a:t>, если для любой пары вершин х</a:t>
            </a:r>
            <a:r>
              <a:rPr lang="en-US" baseline="-25000" dirty="0" err="1"/>
              <a:t>i</a:t>
            </a:r>
            <a:r>
              <a:rPr lang="ru-RU" dirty="0"/>
              <a:t>,х</a:t>
            </a:r>
            <a:r>
              <a:rPr lang="en-US" baseline="-25000" dirty="0"/>
              <a:t>j</a:t>
            </a:r>
            <a:r>
              <a:rPr lang="ru-RU" dirty="0">
                <a:sym typeface="Symbol" charset="2"/>
              </a:rPr>
              <a:t></a:t>
            </a:r>
            <a:r>
              <a:rPr lang="en-US" dirty="0"/>
              <a:t>X</a:t>
            </a:r>
            <a:r>
              <a:rPr lang="ru-RU" dirty="0"/>
              <a:t> существует хотя бы один маршрут, их соединяющий.  В противном случае граф </a:t>
            </a:r>
            <a:r>
              <a:rPr lang="ru-RU" dirty="0" err="1"/>
              <a:t>несвязан</a:t>
            </a:r>
            <a:r>
              <a:rPr lang="ru-RU" dirty="0"/>
              <a:t>. Несвязный граф может быть единственным образом разбит на группы взаимосвязанных вершин (на </a:t>
            </a:r>
            <a:r>
              <a:rPr lang="ru-RU" b="1" u="sng" dirty="0"/>
              <a:t>связные компоненты</a:t>
            </a:r>
            <a:r>
              <a:rPr lang="ru-RU" dirty="0"/>
              <a:t>) таким образом, что не существует маршрута, соединяющей какие-либо из вершин различных компонент.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469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Определение связности графа с помощью элементов алгоритма </a:t>
            </a:r>
            <a:r>
              <a:rPr lang="ru-RU" dirty="0" err="1"/>
              <a:t>Фаулкса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Пусть дана матрица смежности </a:t>
            </a:r>
            <a:r>
              <a:rPr lang="en-US" i="1" dirty="0"/>
              <a:t>R</a:t>
            </a:r>
            <a:r>
              <a:rPr lang="ru-RU" dirty="0"/>
              <a:t> неориентированного графа </a:t>
            </a:r>
            <a:r>
              <a:rPr lang="en-US" i="1" dirty="0"/>
              <a:t>G </a:t>
            </a:r>
            <a:r>
              <a:rPr lang="ru-RU" dirty="0"/>
              <a:t>(матрица </a:t>
            </a:r>
            <a:r>
              <a:rPr lang="ru-RU" i="1" dirty="0" err="1"/>
              <a:t>R</a:t>
            </a:r>
            <a:r>
              <a:rPr lang="ru-RU" dirty="0"/>
              <a:t> симметрична относительно главной диагонали), имеющего </a:t>
            </a:r>
            <a:r>
              <a:rPr lang="en-US" i="1" dirty="0"/>
              <a:t>n</a:t>
            </a:r>
            <a:r>
              <a:rPr lang="ru-RU" dirty="0"/>
              <a:t> вершин </a:t>
            </a:r>
          </a:p>
          <a:p>
            <a:r>
              <a:rPr lang="ru-RU" dirty="0"/>
              <a:t>На основании матрицы смежности </a:t>
            </a:r>
            <a:r>
              <a:rPr lang="en-US" dirty="0"/>
              <a:t>R</a:t>
            </a:r>
            <a:r>
              <a:rPr lang="ru-RU" dirty="0"/>
              <a:t> получим матрицу достижимости не более чем за один шаг </a:t>
            </a:r>
            <a:r>
              <a:rPr lang="en-US" i="1" dirty="0"/>
              <a:t>R</a:t>
            </a:r>
            <a:r>
              <a:rPr lang="ru-RU" baseline="30000" dirty="0"/>
              <a:t>1</a:t>
            </a:r>
            <a:r>
              <a:rPr lang="ru-RU" dirty="0"/>
              <a:t> </a:t>
            </a:r>
          </a:p>
          <a:p>
            <a:r>
              <a:rPr lang="ru-RU" dirty="0"/>
              <a:t>Найдем  матрицу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en-US" baseline="30000" dirty="0"/>
              <a:t> </a:t>
            </a:r>
            <a:r>
              <a:rPr lang="ru-RU" dirty="0"/>
              <a:t>путем булевского перемножения матриц (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dirty="0"/>
              <a:t> =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baseline="30000" dirty="0"/>
              <a:t>-1 </a:t>
            </a:r>
            <a:r>
              <a:rPr lang="en-US" dirty="0">
                <a:sym typeface="Symbol" charset="2"/>
              </a:rPr>
              <a:t>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ru-RU" baseline="30000" dirty="0"/>
              <a:t>1 </a:t>
            </a:r>
            <a:r>
              <a:rPr lang="ru-RU" dirty="0"/>
              <a:t>) до тех пор, пока не достигнем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dirty="0"/>
              <a:t> =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baseline="30000" dirty="0"/>
              <a:t>-1</a:t>
            </a:r>
            <a:r>
              <a:rPr lang="ru-RU" dirty="0"/>
              <a:t>. </a:t>
            </a:r>
          </a:p>
          <a:p>
            <a:r>
              <a:rPr lang="ru-RU" dirty="0"/>
              <a:t>Необходимо в некоторой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ru-RU" dirty="0"/>
              <a:t>- строке матрицы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dirty="0"/>
              <a:t>  найти элементы </a:t>
            </a:r>
            <a:r>
              <a:rPr lang="en-US" i="1" dirty="0"/>
              <a:t>r</a:t>
            </a:r>
            <a:r>
              <a:rPr lang="ru-RU" i="1" baseline="30000" dirty="0" err="1"/>
              <a:t>N</a:t>
            </a:r>
            <a:r>
              <a:rPr lang="en-US" i="1" baseline="-25000" dirty="0" err="1"/>
              <a:t>ij</a:t>
            </a:r>
            <a:r>
              <a:rPr lang="ru-RU" dirty="0"/>
              <a:t> = 1,  </a:t>
            </a:r>
            <a:r>
              <a:rPr lang="en-US" i="1" dirty="0" err="1"/>
              <a:t>i</a:t>
            </a:r>
            <a:r>
              <a:rPr lang="ru-RU" i="1" dirty="0"/>
              <a:t>, </a:t>
            </a:r>
            <a:r>
              <a:rPr lang="en-US" i="1" dirty="0"/>
              <a:t>j</a:t>
            </a:r>
            <a:r>
              <a:rPr lang="ru-RU" dirty="0"/>
              <a:t> = 1,…,</a:t>
            </a:r>
            <a:r>
              <a:rPr lang="en-US" i="1" dirty="0"/>
              <a:t>n</a:t>
            </a:r>
            <a:r>
              <a:rPr lang="ru-RU" dirty="0"/>
              <a:t>. Номера столбцов </a:t>
            </a:r>
            <a:r>
              <a:rPr lang="en-US" i="1" dirty="0"/>
              <a:t>j</a:t>
            </a:r>
            <a:r>
              <a:rPr lang="ru-RU" dirty="0"/>
              <a:t>, где </a:t>
            </a:r>
            <a:r>
              <a:rPr lang="en-US" i="1" dirty="0" err="1"/>
              <a:t>r</a:t>
            </a:r>
            <a:r>
              <a:rPr lang="en-US" i="1" baseline="-25000" dirty="0" err="1"/>
              <a:t>ij</a:t>
            </a:r>
            <a:r>
              <a:rPr lang="ru-RU" dirty="0"/>
              <a:t> = 1, и будут номерами вершин, входящих в связный подграф, включающий в себя </a:t>
            </a:r>
            <a:r>
              <a:rPr lang="en-US" i="1" dirty="0" err="1"/>
              <a:t>i</a:t>
            </a:r>
            <a:r>
              <a:rPr lang="ru-RU" dirty="0"/>
              <a:t>-ю вершину. Рассматривая последовательно все несовпадающие строки матрицы можно выявить все </a:t>
            </a:r>
            <a:r>
              <a:rPr lang="ru-RU" i="1" dirty="0"/>
              <a:t>т</a:t>
            </a:r>
            <a:r>
              <a:rPr lang="ru-RU" dirty="0"/>
              <a:t> связных подграфов исходного графа </a:t>
            </a:r>
            <a:r>
              <a:rPr lang="en-US" i="1" dirty="0"/>
              <a:t>G</a:t>
            </a:r>
            <a:r>
              <a:rPr lang="ru-RU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30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проверки связности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739588" y="1692275"/>
          <a:ext cx="2447365" cy="214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r:id="rId3" imgW="2082800" imgH="1828800" progId="Equation.3">
                  <p:embed/>
                </p:oleObj>
              </mc:Choice>
              <mc:Fallback>
                <p:oleObj r:id="rId3" imgW="2082800" imgH="18288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588" y="1692275"/>
                        <a:ext cx="2447365" cy="21428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18965" y="1692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818964" y="1692275"/>
          <a:ext cx="3439405" cy="214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r:id="rId5" imgW="1777680" imgH="1104840" progId="Equation.3">
                  <p:embed/>
                </p:oleObj>
              </mc:Choice>
              <mc:Fallback>
                <p:oleObj r:id="rId5" imgW="1777680" imgH="110484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964" y="1692275"/>
                        <a:ext cx="3439405" cy="21428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739588" y="429320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ru-RU" baseline="30000" dirty="0">
                <a:latin typeface="Times New Roman" charset="0"/>
                <a:ea typeface="Times New Roman" charset="0"/>
              </a:rPr>
              <a:t>2</a:t>
            </a:r>
            <a:r>
              <a:rPr lang="ru-RU" dirty="0">
                <a:latin typeface="Times New Roman" charset="0"/>
                <a:ea typeface="Times New Roman" charset="0"/>
              </a:rPr>
              <a:t> = </a:t>
            </a:r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ru-RU" baseline="30000" dirty="0">
                <a:latin typeface="Times New Roman" charset="0"/>
                <a:ea typeface="Times New Roman" charset="0"/>
              </a:rPr>
              <a:t>3</a:t>
            </a:r>
            <a:r>
              <a:rPr lang="ru-RU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1672" y="4797497"/>
            <a:ext cx="3079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</a:rPr>
              <a:t>G</a:t>
            </a:r>
            <a:r>
              <a:rPr lang="ru-RU" baseline="-25000" dirty="0">
                <a:latin typeface="Times New Roman" charset="0"/>
                <a:ea typeface="Times New Roman" charset="0"/>
              </a:rPr>
              <a:t>1 </a:t>
            </a:r>
            <a:r>
              <a:rPr lang="ru-RU" dirty="0">
                <a:latin typeface="Times New Roman" charset="0"/>
                <a:ea typeface="Times New Roman" charset="0"/>
              </a:rPr>
              <a:t>= {1, 2, 7, 8};  </a:t>
            </a:r>
            <a:r>
              <a:rPr lang="en-US" i="1" dirty="0">
                <a:latin typeface="Times New Roman" charset="0"/>
                <a:ea typeface="Times New Roman" charset="0"/>
              </a:rPr>
              <a:t>G</a:t>
            </a:r>
            <a:r>
              <a:rPr lang="ru-RU" baseline="-25000" dirty="0">
                <a:latin typeface="Times New Roman" charset="0"/>
                <a:ea typeface="Times New Roman" charset="0"/>
              </a:rPr>
              <a:t>2  </a:t>
            </a:r>
            <a:r>
              <a:rPr lang="ru-RU" dirty="0">
                <a:latin typeface="Times New Roman" charset="0"/>
                <a:ea typeface="Times New Roman" charset="0"/>
              </a:rPr>
              <a:t>= {3, 6};  </a:t>
            </a:r>
            <a:r>
              <a:rPr lang="en-US" i="1" dirty="0">
                <a:latin typeface="Times New Roman" charset="0"/>
                <a:ea typeface="Times New Roman" charset="0"/>
              </a:rPr>
              <a:t>G</a:t>
            </a:r>
            <a:r>
              <a:rPr lang="ru-RU" baseline="-25000" dirty="0">
                <a:latin typeface="Times New Roman" charset="0"/>
                <a:ea typeface="Times New Roman" charset="0"/>
              </a:rPr>
              <a:t>3  </a:t>
            </a:r>
            <a:r>
              <a:rPr lang="ru-RU" dirty="0">
                <a:latin typeface="Times New Roman" charset="0"/>
                <a:ea typeface="Times New Roman" charset="0"/>
              </a:rPr>
              <a:t>= {4, 5}</a:t>
            </a:r>
            <a:r>
              <a:rPr lang="ru-RU" dirty="0"/>
              <a:t> </a:t>
            </a: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790" y="4130746"/>
            <a:ext cx="3858185" cy="245520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103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Связность ориентированного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ru-RU" dirty="0"/>
              <a:t>орграф </a:t>
            </a:r>
            <a:r>
              <a:rPr lang="ru-RU" b="1" dirty="0"/>
              <a:t>сильно связан</a:t>
            </a:r>
            <a:r>
              <a:rPr lang="ru-RU" dirty="0"/>
              <a:t>, если существует хотя бы один путь как из х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 х</a:t>
            </a:r>
            <a:r>
              <a:rPr lang="en-US" baseline="-25000" dirty="0"/>
              <a:t>j</a:t>
            </a:r>
            <a:r>
              <a:rPr lang="ru-RU" dirty="0"/>
              <a:t>,так и х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х</a:t>
            </a:r>
            <a:r>
              <a:rPr lang="en-US" baseline="-25000" dirty="0" err="1"/>
              <a:t>i</a:t>
            </a:r>
            <a:r>
              <a:rPr lang="ru-RU" dirty="0"/>
              <a:t>, т.е. любые две вершины взаимно достижимы </a:t>
            </a:r>
          </a:p>
          <a:p>
            <a:pPr lvl="0"/>
            <a:r>
              <a:rPr lang="ru-RU" dirty="0"/>
              <a:t>орграф </a:t>
            </a:r>
            <a:r>
              <a:rPr lang="ru-RU" b="1" dirty="0"/>
              <a:t>слабо связан</a:t>
            </a:r>
            <a:r>
              <a:rPr lang="ru-RU" dirty="0"/>
              <a:t>, если для любой пары (х</a:t>
            </a:r>
            <a:r>
              <a:rPr lang="en-US" baseline="-25000" dirty="0" err="1"/>
              <a:t>i</a:t>
            </a:r>
            <a:r>
              <a:rPr lang="ru-RU" dirty="0"/>
              <a:t>,х</a:t>
            </a:r>
            <a:r>
              <a:rPr lang="en-US" baseline="-25000" dirty="0"/>
              <a:t>j</a:t>
            </a:r>
            <a:r>
              <a:rPr lang="ru-RU" dirty="0"/>
              <a:t>)</a:t>
            </a:r>
            <a:r>
              <a:rPr lang="ru-RU" dirty="0">
                <a:sym typeface="Symbol" charset="2"/>
              </a:rPr>
              <a:t></a:t>
            </a:r>
            <a:r>
              <a:rPr lang="en-US" dirty="0"/>
              <a:t>X</a:t>
            </a:r>
            <a:r>
              <a:rPr lang="ru-RU" dirty="0"/>
              <a:t> существует маршрут, их соединяющий, но не для всех пар существует путь, их соединяющий</a:t>
            </a:r>
          </a:p>
          <a:p>
            <a:r>
              <a:rPr lang="ru-RU" dirty="0"/>
              <a:t>орграф </a:t>
            </a:r>
            <a:r>
              <a:rPr lang="ru-RU" b="1" dirty="0"/>
              <a:t>связан односторонне</a:t>
            </a:r>
            <a:r>
              <a:rPr lang="ru-RU" dirty="0"/>
              <a:t>, если для любой пары (х</a:t>
            </a:r>
            <a:r>
              <a:rPr lang="en-US" baseline="-25000" dirty="0" err="1"/>
              <a:t>i</a:t>
            </a:r>
            <a:r>
              <a:rPr lang="ru-RU" dirty="0"/>
              <a:t>,х</a:t>
            </a:r>
            <a:r>
              <a:rPr lang="en-US" baseline="-25000" dirty="0"/>
              <a:t>j</a:t>
            </a:r>
            <a:r>
              <a:rPr lang="ru-RU" dirty="0"/>
              <a:t>)</a:t>
            </a:r>
            <a:r>
              <a:rPr lang="ru-RU" dirty="0">
                <a:sym typeface="Symbol" charset="2"/>
              </a:rPr>
              <a:t></a:t>
            </a:r>
            <a:r>
              <a:rPr lang="en-US" dirty="0"/>
              <a:t>X</a:t>
            </a:r>
            <a:r>
              <a:rPr lang="ru-RU" dirty="0"/>
              <a:t> существует хотя бы один путь, их соединяющий,  из х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 х</a:t>
            </a:r>
            <a:r>
              <a:rPr lang="en-US" baseline="-25000" dirty="0"/>
              <a:t>j</a:t>
            </a:r>
            <a:r>
              <a:rPr lang="ru-RU" dirty="0"/>
              <a:t>  или х</a:t>
            </a:r>
            <a:r>
              <a:rPr lang="en-US" baseline="-25000" dirty="0"/>
              <a:t>j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 х</a:t>
            </a:r>
            <a:r>
              <a:rPr lang="en-US" baseline="-25000" dirty="0" err="1"/>
              <a:t>i</a:t>
            </a:r>
            <a:r>
              <a:rPr lang="ru-RU" dirty="0"/>
              <a:t>               (или оба одновременно).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301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Матрицы </a:t>
            </a:r>
            <a:r>
              <a:rPr lang="en-US" dirty="0"/>
              <a:t>L </a:t>
            </a:r>
            <a:r>
              <a:rPr lang="ru-RU" dirty="0"/>
              <a:t>и </a:t>
            </a:r>
            <a:r>
              <a:rPr lang="en-US" dirty="0"/>
              <a:t>Q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27847"/>
            <a:ext cx="8229600" cy="5930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Матрица достижимости </a:t>
            </a:r>
            <a:r>
              <a:rPr lang="ru-RU" dirty="0" err="1"/>
              <a:t>L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L=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Матрица </a:t>
            </a:r>
            <a:r>
              <a:rPr lang="ru-RU" dirty="0" err="1"/>
              <a:t>контрдостижимости</a:t>
            </a:r>
            <a:r>
              <a:rPr lang="ru-RU" dirty="0"/>
              <a:t> </a:t>
            </a:r>
            <a:r>
              <a:rPr lang="ru-RU" dirty="0" err="1"/>
              <a:t>Q</a:t>
            </a:r>
            <a:r>
              <a:rPr lang="ru-RU" dirty="0"/>
              <a:t> 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Q=L</a:t>
            </a:r>
            <a:r>
              <a:rPr lang="en-US" baseline="30000" dirty="0"/>
              <a:t>T</a:t>
            </a:r>
            <a:endParaRPr lang="ru-RU" baseline="30000" dirty="0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4" y="1418477"/>
            <a:ext cx="6769872" cy="1304739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89" y="4222001"/>
            <a:ext cx="6879862" cy="1325937"/>
          </a:xfrm>
          <a:prstGeom prst="rect">
            <a:avLst/>
          </a:prstGeom>
        </p:spPr>
      </p:pic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/>
        </p:nvGraphicFramePr>
        <p:xfrm>
          <a:off x="1102659" y="2771165"/>
          <a:ext cx="2365526" cy="60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r:id="rId5" imgW="1435100" imgH="368300" progId="Equation.3">
                  <p:embed/>
                </p:oleObj>
              </mc:Choice>
              <mc:Fallback>
                <p:oleObj r:id="rId5" imgW="1435100" imgH="368300" progId="Equation.3">
                  <p:embed/>
                  <p:pic>
                    <p:nvPicPr>
                      <p:cNvPr id="16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659" y="2771165"/>
                        <a:ext cx="2365526" cy="607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рямоугольник 16"/>
          <p:cNvSpPr/>
          <p:nvPr/>
        </p:nvSpPr>
        <p:spPr>
          <a:xfrm>
            <a:off x="4339306" y="2727273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</a:rPr>
              <a:t>N: R</a:t>
            </a:r>
            <a:r>
              <a:rPr lang="en-US" i="1" baseline="30000" dirty="0">
                <a:latin typeface="Times New Roman" charset="0"/>
                <a:ea typeface="Times New Roman" charset="0"/>
              </a:rPr>
              <a:t>N</a:t>
            </a:r>
            <a:r>
              <a:rPr lang="ru-RU" dirty="0">
                <a:latin typeface="Times New Roman" charset="0"/>
                <a:ea typeface="Times New Roman" charset="0"/>
              </a:rPr>
              <a:t> = </a:t>
            </a:r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en-US" i="1" baseline="30000" dirty="0">
                <a:latin typeface="Times New Roman" charset="0"/>
                <a:ea typeface="Times New Roman" charset="0"/>
              </a:rPr>
              <a:t>N</a:t>
            </a:r>
            <a:r>
              <a:rPr lang="ru-RU" baseline="30000" dirty="0">
                <a:latin typeface="Times New Roman" charset="0"/>
                <a:ea typeface="Times New Roman" charset="0"/>
              </a:rPr>
              <a:t>-1 </a:t>
            </a:r>
            <a:r>
              <a:rPr lang="en-US" baseline="30000" dirty="0">
                <a:latin typeface="Times New Roman" charset="0"/>
                <a:ea typeface="Times New Roman" charset="0"/>
              </a:rPr>
              <a:t>   </a:t>
            </a:r>
            <a:r>
              <a:rPr lang="en-US" dirty="0">
                <a:latin typeface="Times New Roman" charset="0"/>
                <a:ea typeface="Times New Roman" charset="0"/>
              </a:rPr>
              <a:t>N</a:t>
            </a:r>
            <a:r>
              <a:rPr lang="en-US" dirty="0">
                <a:sym typeface="Symbol" charset="2"/>
              </a:rPr>
              <a:t></a:t>
            </a:r>
            <a:r>
              <a:rPr lang="ru-RU" dirty="0"/>
              <a:t> </a:t>
            </a:r>
            <a:r>
              <a:rPr lang="en-US" dirty="0">
                <a:latin typeface="Times New Roman" charset="0"/>
                <a:ea typeface="Times New Roman" charset="0"/>
              </a:rPr>
              <a:t>n-1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61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D3652-4E7A-7E4C-9874-9B0AF5DD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E815C5-2283-7746-A1FF-1F56EAB86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6226"/>
            <a:ext cx="7886700" cy="4351338"/>
          </a:xfrm>
        </p:spPr>
        <p:txBody>
          <a:bodyPr/>
          <a:lstStyle/>
          <a:p>
            <a:r>
              <a:rPr lang="en-US" dirty="0"/>
              <a:t>Git</a:t>
            </a:r>
            <a:endParaRPr lang="ru-RU" dirty="0"/>
          </a:p>
          <a:p>
            <a:r>
              <a:rPr lang="en-US" dirty="0"/>
              <a:t>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ru-RU" dirty="0"/>
              <a:t>Библиотеки:</a:t>
            </a:r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pPr lvl="1"/>
            <a:r>
              <a:rPr lang="en-US" dirty="0" err="1"/>
              <a:t>pgmpy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1E839D-1F64-C840-A4DA-999F13E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  <p:pic>
        <p:nvPicPr>
          <p:cNvPr id="21506" name="Picture 2" descr="Supported Data Types — pgmpy 0.1.19 documentation">
            <a:extLst>
              <a:ext uri="{FF2B5EF4-FFF2-40B4-BE49-F238E27FC236}">
                <a16:creationId xmlns:a16="http://schemas.microsoft.com/office/drawing/2014/main" id="{AB5EA6B7-8F2C-2042-A54D-AE3EA189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72" y="4368316"/>
            <a:ext cx="2124558" cy="212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62B0E5-7FEE-4542-9729-99AECF83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1915" y="3415816"/>
            <a:ext cx="4305300" cy="952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4C7348-C0EB-044B-B7FE-6D97A50DC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6309" y="2013429"/>
            <a:ext cx="1148306" cy="13222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34E6C1-BA55-1744-B5F6-FB677C275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874" y="1157289"/>
            <a:ext cx="1905000" cy="1066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60DF13-755C-394B-9E24-B53A94F42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308" y="1887892"/>
            <a:ext cx="2949133" cy="8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9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Сильные компоненты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3329"/>
          </a:xfrm>
        </p:spPr>
        <p:txBody>
          <a:bodyPr>
            <a:normAutofit/>
          </a:bodyPr>
          <a:lstStyle/>
          <a:p>
            <a:r>
              <a:rPr lang="ru-RU" dirty="0"/>
              <a:t>Под </a:t>
            </a:r>
            <a:r>
              <a:rPr lang="ru-RU" b="1" dirty="0"/>
              <a:t>сильной компонентой</a:t>
            </a:r>
            <a:r>
              <a:rPr lang="ru-RU" dirty="0"/>
              <a:t> (</a:t>
            </a:r>
            <a:r>
              <a:rPr lang="ru-RU" b="1" dirty="0"/>
              <a:t>СК</a:t>
            </a:r>
            <a:r>
              <a:rPr lang="ru-RU" dirty="0"/>
              <a:t>) графа </a:t>
            </a:r>
            <a:r>
              <a:rPr lang="en-US" i="1" dirty="0"/>
              <a:t>G</a:t>
            </a:r>
            <a:r>
              <a:rPr lang="ru-RU" dirty="0"/>
              <a:t> будем понимать подграф </a:t>
            </a:r>
            <a:r>
              <a:rPr lang="en-US" i="1" dirty="0"/>
              <a:t>G</a:t>
            </a:r>
            <a:r>
              <a:rPr lang="ru-RU" i="1" dirty="0"/>
              <a:t>’</a:t>
            </a:r>
            <a:r>
              <a:rPr lang="ru-RU" dirty="0"/>
              <a:t> графа </a:t>
            </a:r>
            <a:r>
              <a:rPr lang="en-US" i="1" dirty="0"/>
              <a:t>G</a:t>
            </a:r>
            <a:r>
              <a:rPr lang="ru-RU" dirty="0"/>
              <a:t>, являющийся сильно связным графом, который не содержится в любом другом сильном подграфе графа </a:t>
            </a:r>
            <a:r>
              <a:rPr lang="en-US" i="1" dirty="0"/>
              <a:t>G</a:t>
            </a:r>
            <a:r>
              <a:rPr lang="ru-RU" dirty="0"/>
              <a:t>. </a:t>
            </a:r>
          </a:p>
          <a:p>
            <a:r>
              <a:rPr lang="ru-RU" dirty="0"/>
              <a:t>СК содержит максимальное возможно число вершин</a:t>
            </a:r>
          </a:p>
          <a:p>
            <a:r>
              <a:rPr lang="ru-RU" dirty="0"/>
              <a:t>Сильные компоненты произвольного графа </a:t>
            </a:r>
            <a:r>
              <a:rPr lang="en-US" dirty="0"/>
              <a:t>G</a:t>
            </a:r>
            <a:r>
              <a:rPr lang="ru-RU" dirty="0"/>
              <a:t> могут быть найдены в результате поэлементного логического перемножения матриц </a:t>
            </a:r>
            <a:r>
              <a:rPr lang="en-US" dirty="0"/>
              <a:t>L </a:t>
            </a:r>
            <a:r>
              <a:rPr lang="ru-RU" dirty="0"/>
              <a:t>и </a:t>
            </a:r>
            <a:r>
              <a:rPr lang="en-US" dirty="0"/>
              <a:t>Q</a:t>
            </a:r>
            <a:r>
              <a:rPr lang="ru-RU" dirty="0"/>
              <a:t>. Номера столбцов в </a:t>
            </a:r>
            <a:r>
              <a:rPr lang="en-US" i="1" dirty="0" err="1"/>
              <a:t>i</a:t>
            </a:r>
            <a:r>
              <a:rPr lang="ru-RU" dirty="0"/>
              <a:t>-й строке, для которых элемент матрицы равен 1, соответствуют номерам вершин, входящих в данную сильную компоненту.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31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Пример поиска сильных компонент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567082"/>
            <a:ext cx="8229600" cy="55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CK</a:t>
            </a:r>
            <a:r>
              <a:rPr lang="en-US" i="1" baseline="-25000"/>
              <a:t>x</a:t>
            </a:r>
            <a:r>
              <a:rPr lang="ru-RU" baseline="-25000" dirty="0"/>
              <a:t>1</a:t>
            </a:r>
            <a:r>
              <a:rPr lang="ru-RU" dirty="0"/>
              <a:t>={</a:t>
            </a:r>
            <a:r>
              <a:rPr lang="en-US" i="1" dirty="0"/>
              <a:t>x</a:t>
            </a:r>
            <a:r>
              <a:rPr lang="ru-RU" baseline="-25000" dirty="0"/>
              <a:t>1</a:t>
            </a:r>
            <a:r>
              <a:rPr lang="ru-RU" i="1" dirty="0"/>
              <a:t>, </a:t>
            </a:r>
            <a:r>
              <a:rPr lang="en-US" i="1" dirty="0"/>
              <a:t>x</a:t>
            </a:r>
            <a:r>
              <a:rPr lang="ru-RU" baseline="-25000" dirty="0"/>
              <a:t>2</a:t>
            </a:r>
            <a:r>
              <a:rPr lang="ru-RU" i="1" dirty="0"/>
              <a:t>, </a:t>
            </a:r>
            <a:r>
              <a:rPr lang="en-US" i="1" dirty="0"/>
              <a:t>x</a:t>
            </a:r>
            <a:r>
              <a:rPr lang="ru-RU" baseline="-25000" dirty="0"/>
              <a:t>4</a:t>
            </a:r>
            <a:r>
              <a:rPr lang="ru-RU" dirty="0"/>
              <a:t>},  </a:t>
            </a:r>
            <a:r>
              <a:rPr lang="en-US" i="1" dirty="0" err="1"/>
              <a:t>CK</a:t>
            </a:r>
            <a:r>
              <a:rPr lang="en-US" i="1" baseline="-25000" dirty="0" err="1"/>
              <a:t>x</a:t>
            </a:r>
            <a:r>
              <a:rPr lang="ru-RU" baseline="-25000" dirty="0"/>
              <a:t>2</a:t>
            </a:r>
            <a:r>
              <a:rPr lang="ru-RU" dirty="0"/>
              <a:t>= {</a:t>
            </a:r>
            <a:r>
              <a:rPr lang="en-US" i="1" dirty="0"/>
              <a:t>x</a:t>
            </a:r>
            <a:r>
              <a:rPr lang="ru-RU" baseline="-25000" dirty="0"/>
              <a:t>3</a:t>
            </a:r>
            <a:r>
              <a:rPr lang="ru-RU" dirty="0"/>
              <a:t>}, </a:t>
            </a:r>
            <a:r>
              <a:rPr lang="en-US" i="1" dirty="0" err="1"/>
              <a:t>CK</a:t>
            </a:r>
            <a:r>
              <a:rPr lang="en-US" baseline="-25000" dirty="0" err="1"/>
              <a:t>x</a:t>
            </a:r>
            <a:r>
              <a:rPr lang="ru-RU" baseline="-25000" dirty="0"/>
              <a:t>3</a:t>
            </a:r>
            <a:r>
              <a:rPr lang="ru-RU" dirty="0"/>
              <a:t>= {</a:t>
            </a:r>
            <a:r>
              <a:rPr lang="en-US" i="1" dirty="0"/>
              <a:t>x</a:t>
            </a:r>
            <a:r>
              <a:rPr lang="ru-RU" baseline="-25000" dirty="0"/>
              <a:t>5</a:t>
            </a:r>
            <a:r>
              <a:rPr lang="ru-RU" dirty="0"/>
              <a:t>}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8" y="1162144"/>
            <a:ext cx="7226777" cy="428391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87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Конденсация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935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На сильных компонентах, как на вершинах, может быть построен новый граф </a:t>
            </a:r>
            <a:r>
              <a:rPr lang="en-US" i="1" dirty="0"/>
              <a:t>G</a:t>
            </a:r>
            <a:r>
              <a:rPr lang="ru-RU" dirty="0"/>
              <a:t>*=(</a:t>
            </a:r>
            <a:r>
              <a:rPr lang="en-US" i="1" dirty="0"/>
              <a:t>X</a:t>
            </a:r>
            <a:r>
              <a:rPr lang="ru-RU" dirty="0"/>
              <a:t>*, </a:t>
            </a:r>
            <a:r>
              <a:rPr lang="en-US" i="1" dirty="0"/>
              <a:t>F</a:t>
            </a:r>
            <a:r>
              <a:rPr lang="ru-RU" dirty="0"/>
              <a:t>*) – который называется </a:t>
            </a:r>
            <a:r>
              <a:rPr lang="ru-RU" b="1" u="sng" dirty="0"/>
              <a:t>конденсацией</a:t>
            </a:r>
            <a:r>
              <a:rPr lang="ru-RU" b="1" dirty="0"/>
              <a:t> </a:t>
            </a:r>
            <a:r>
              <a:rPr lang="ru-RU" dirty="0"/>
              <a:t>графа </a:t>
            </a:r>
            <a:r>
              <a:rPr lang="en-US" i="1" dirty="0"/>
              <a:t>G</a:t>
            </a:r>
            <a:r>
              <a:rPr lang="ru-RU" dirty="0"/>
              <a:t>. Каждая его вершина отображает множество вершин, соответствующих одной из сильных компонент исходного графа </a:t>
            </a:r>
            <a:r>
              <a:rPr lang="en-US" i="1" dirty="0"/>
              <a:t>G</a:t>
            </a:r>
            <a:r>
              <a:rPr lang="ru-RU" dirty="0"/>
              <a:t>, а дуга (</a:t>
            </a:r>
            <a:r>
              <a:rPr lang="en-US" i="1" dirty="0"/>
              <a:t>x</a:t>
            </a:r>
            <a:r>
              <a:rPr lang="en-US" i="1" baseline="-25000" dirty="0">
                <a:sym typeface="Symbol" charset="2"/>
              </a:rPr>
              <a:t></a:t>
            </a:r>
            <a:r>
              <a:rPr lang="en-US" baseline="30000" dirty="0">
                <a:sym typeface="Symbol" charset="2"/>
              </a:rPr>
              <a:t></a:t>
            </a:r>
            <a:r>
              <a:rPr lang="ru-RU" dirty="0"/>
              <a:t>,</a:t>
            </a:r>
            <a:r>
              <a:rPr lang="en-US" i="1" dirty="0"/>
              <a:t>x</a:t>
            </a:r>
            <a:r>
              <a:rPr lang="en-US" i="1" baseline="-25000" dirty="0">
                <a:sym typeface="Symbol" charset="2"/>
              </a:rPr>
              <a:t></a:t>
            </a:r>
            <a:r>
              <a:rPr lang="en-US" baseline="30000" dirty="0">
                <a:sym typeface="Symbol" charset="2"/>
              </a:rPr>
              <a:t></a:t>
            </a:r>
            <a:r>
              <a:rPr lang="ru-RU" dirty="0"/>
              <a:t>) существует в </a:t>
            </a:r>
            <a:r>
              <a:rPr lang="en-US" i="1" dirty="0"/>
              <a:t>G</a:t>
            </a:r>
            <a:r>
              <a:rPr lang="ru-RU" dirty="0"/>
              <a:t>* тогда и только тогда, когда в графе </a:t>
            </a:r>
            <a:r>
              <a:rPr lang="en-US" i="1" dirty="0"/>
              <a:t>G</a:t>
            </a:r>
            <a:r>
              <a:rPr lang="ru-RU" dirty="0"/>
              <a:t> существует дуга 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ru-RU" i="1" dirty="0"/>
              <a:t>,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ru-RU" dirty="0"/>
              <a:t>) такая, что </a:t>
            </a:r>
            <a:r>
              <a:rPr lang="ru-RU" i="1" dirty="0"/>
              <a:t>х</a:t>
            </a:r>
            <a:r>
              <a:rPr lang="en-US" baseline="-25000" dirty="0" err="1"/>
              <a:t>i</a:t>
            </a:r>
            <a:r>
              <a:rPr lang="en-US" dirty="0">
                <a:sym typeface="Symbol" charset="2"/>
              </a:rPr>
              <a:t></a:t>
            </a:r>
            <a:r>
              <a:rPr lang="ru-RU" dirty="0" err="1"/>
              <a:t>СК</a:t>
            </a:r>
            <a:r>
              <a:rPr lang="ru-RU" i="1" dirty="0" err="1"/>
              <a:t>х</a:t>
            </a:r>
            <a:r>
              <a:rPr lang="ru-RU" baseline="-25000" dirty="0">
                <a:sym typeface="Symbol" charset="2"/>
              </a:rPr>
              <a:t></a:t>
            </a:r>
            <a:r>
              <a:rPr lang="ru-RU" dirty="0"/>
              <a:t>, а </a:t>
            </a:r>
            <a:r>
              <a:rPr lang="ru-RU" i="1" dirty="0"/>
              <a:t>х</a:t>
            </a:r>
            <a:r>
              <a:rPr lang="en-US" i="1" baseline="-25000" dirty="0"/>
              <a:t>j</a:t>
            </a:r>
            <a:r>
              <a:rPr lang="en-US" dirty="0">
                <a:sym typeface="Symbol" charset="2"/>
              </a:rPr>
              <a:t></a:t>
            </a:r>
            <a:r>
              <a:rPr lang="ru-RU" dirty="0"/>
              <a:t> </a:t>
            </a:r>
            <a:r>
              <a:rPr lang="ru-RU" dirty="0" err="1"/>
              <a:t>СК</a:t>
            </a:r>
            <a:r>
              <a:rPr lang="ru-RU" i="1" dirty="0" err="1"/>
              <a:t>х</a:t>
            </a:r>
            <a:r>
              <a:rPr lang="ru-RU" i="1" baseline="-25000" dirty="0">
                <a:sym typeface="Symbol" charset="2"/>
              </a:rPr>
              <a:t></a:t>
            </a:r>
            <a:r>
              <a:rPr lang="ru-RU" i="1" dirty="0"/>
              <a:t>.</a:t>
            </a:r>
            <a:r>
              <a:rPr lang="ru-RU" dirty="0"/>
              <a:t>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14" y="4596653"/>
            <a:ext cx="5408211" cy="9378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72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E8369-CCA5-2E49-AD71-48C8C0654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5573"/>
          </a:xfrm>
        </p:spPr>
        <p:txBody>
          <a:bodyPr/>
          <a:lstStyle/>
          <a:p>
            <a:r>
              <a:rPr lang="ru-RU" dirty="0"/>
              <a:t>Клика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BE23BA-5F95-F14F-B256-ADD3655B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  <p:pic>
        <p:nvPicPr>
          <p:cNvPr id="27649" name="Picture 1" descr="page22image33548448">
            <a:extLst>
              <a:ext uri="{FF2B5EF4-FFF2-40B4-BE49-F238E27FC236}">
                <a16:creationId xmlns:a16="http://schemas.microsoft.com/office/drawing/2014/main" id="{27045178-696F-9246-84F6-A13A9B3DB1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21" y="2781025"/>
            <a:ext cx="5489557" cy="341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091C1-D9D7-AD4D-97BA-2CCC656ACD11}"/>
              </a:ext>
            </a:extLst>
          </p:cNvPr>
          <p:cNvSpPr txBox="1"/>
          <p:nvPr/>
        </p:nvSpPr>
        <p:spPr>
          <a:xfrm>
            <a:off x="628650" y="892067"/>
            <a:ext cx="8090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PTSerif" panose="020A0603040505020204" pitchFamily="18" charset="0"/>
              </a:rPr>
              <a:t>Клика (</a:t>
            </a:r>
            <a:r>
              <a:rPr lang="en-US" sz="1800" dirty="0">
                <a:effectLst/>
                <a:latin typeface="PTSerif" panose="020A0603040505020204" pitchFamily="18" charset="0"/>
              </a:rPr>
              <a:t>C</a:t>
            </a:r>
            <a:r>
              <a:rPr lang="ru-RU" sz="1800" dirty="0">
                <a:effectLst/>
                <a:latin typeface="PTSerif" panose="020A0603040505020204" pitchFamily="18" charset="0"/>
              </a:rPr>
              <a:t>)– это подмножество графа </a:t>
            </a:r>
            <a:r>
              <a:rPr lang="en" sz="1800" i="1" dirty="0">
                <a:effectLst/>
                <a:latin typeface="PTSerif" panose="020A0603040505020204" pitchFamily="18" charset="0"/>
              </a:rPr>
              <a:t>G</a:t>
            </a:r>
            <a:r>
              <a:rPr lang="en" sz="1800" dirty="0">
                <a:effectLst/>
                <a:latin typeface="PTSerif" panose="020A0603040505020204" pitchFamily="18" charset="0"/>
              </a:rPr>
              <a:t>, </a:t>
            </a:r>
            <a:r>
              <a:rPr lang="ru-RU" sz="1800" dirty="0">
                <a:effectLst/>
                <a:latin typeface="PTSerif" panose="020A0603040505020204" pitchFamily="18" charset="0"/>
              </a:rPr>
              <a:t>такое, что представляет собой максимальное полное множество, т. е. в графе </a:t>
            </a:r>
            <a:r>
              <a:rPr lang="en" sz="1800" i="1" dirty="0">
                <a:effectLst/>
                <a:latin typeface="PTSerif" panose="020A0603040505020204" pitchFamily="18" charset="0"/>
              </a:rPr>
              <a:t>G </a:t>
            </a:r>
            <a:r>
              <a:rPr lang="ru-RU" sz="1800" dirty="0">
                <a:effectLst/>
                <a:latin typeface="PTSerif" panose="020A0603040505020204" pitchFamily="18" charset="0"/>
              </a:rPr>
              <a:t>не существует другого полного множества, которое содержит </a:t>
            </a:r>
            <a:r>
              <a:rPr lang="en" sz="1800" i="1" dirty="0">
                <a:effectLst/>
                <a:latin typeface="PTSerif" panose="020A0603040505020204" pitchFamily="18" charset="0"/>
              </a:rPr>
              <a:t>C</a:t>
            </a:r>
            <a:r>
              <a:rPr lang="en" sz="1800" dirty="0">
                <a:effectLst/>
                <a:latin typeface="PTSerif" panose="020A0603040505020204" pitchFamily="18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3545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6F432-8014-E340-BE32-ED72B434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Упорядочивание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676996-43C4-9E4E-A406-2186DEFFB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Порядок узлов в графе состоит в присвоении каждой вершине целого числа.</a:t>
            </a:r>
          </a:p>
          <a:p>
            <a:r>
              <a:rPr lang="ru-RU" dirty="0"/>
              <a:t>Дан граф </a:t>
            </a:r>
            <a:r>
              <a:rPr lang="en" dirty="0"/>
              <a:t>G = (V,E) </a:t>
            </a:r>
            <a:r>
              <a:rPr lang="ru-RU" dirty="0"/>
              <a:t>с </a:t>
            </a:r>
            <a:r>
              <a:rPr lang="en" dirty="0"/>
              <a:t>n </a:t>
            </a:r>
            <a:r>
              <a:rPr lang="ru-RU" dirty="0"/>
              <a:t>вершинами, тогда</a:t>
            </a:r>
          </a:p>
          <a:p>
            <a:r>
              <a:rPr lang="el-GR" dirty="0"/>
              <a:t>α = [</a:t>
            </a:r>
            <a:r>
              <a:rPr lang="en" dirty="0"/>
              <a:t>V1, V2, ..., </a:t>
            </a:r>
            <a:r>
              <a:rPr lang="en" dirty="0" err="1"/>
              <a:t>Vn</a:t>
            </a:r>
            <a:r>
              <a:rPr lang="en" dirty="0"/>
              <a:t>] — </a:t>
            </a:r>
            <a:r>
              <a:rPr lang="ru-RU" dirty="0"/>
              <a:t>порядок графа; </a:t>
            </a:r>
            <a:r>
              <a:rPr lang="en" dirty="0"/>
              <a:t>Vi </a:t>
            </a:r>
            <a:r>
              <a:rPr lang="ru-RU" dirty="0"/>
              <a:t>находится перед </a:t>
            </a:r>
            <a:r>
              <a:rPr lang="en" dirty="0" err="1"/>
              <a:t>Vj</a:t>
            </a:r>
            <a:r>
              <a:rPr lang="en" dirty="0"/>
              <a:t> </a:t>
            </a:r>
            <a:r>
              <a:rPr lang="ru-RU" dirty="0"/>
              <a:t>в соответствии с этим порядком, если </a:t>
            </a:r>
            <a:r>
              <a:rPr lang="en" dirty="0" err="1"/>
              <a:t>i</a:t>
            </a:r>
            <a:r>
              <a:rPr lang="en" dirty="0"/>
              <a:t> &lt; j</a:t>
            </a:r>
          </a:p>
          <a:p>
            <a:r>
              <a:rPr lang="ru-RU" dirty="0"/>
              <a:t>Порядок </a:t>
            </a:r>
            <a:r>
              <a:rPr lang="el-GR" dirty="0"/>
              <a:t>α </a:t>
            </a:r>
            <a:r>
              <a:rPr lang="ru-RU" dirty="0"/>
              <a:t>графа </a:t>
            </a:r>
            <a:r>
              <a:rPr lang="en" dirty="0"/>
              <a:t>G = (V,E) </a:t>
            </a:r>
            <a:r>
              <a:rPr lang="ru-RU" dirty="0"/>
              <a:t>является совершенным порядком, если все смежные вершины каждой вершины </a:t>
            </a:r>
            <a:r>
              <a:rPr lang="en" dirty="0"/>
              <a:t>Vi, </a:t>
            </a:r>
            <a:r>
              <a:rPr lang="ru-RU" dirty="0"/>
              <a:t>находящиеся перед </a:t>
            </a:r>
            <a:r>
              <a:rPr lang="en" dirty="0"/>
              <a:t>Vi , </a:t>
            </a:r>
            <a:r>
              <a:rPr lang="ru-RU" dirty="0"/>
              <a:t>согласно этому порядку, полностью связны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A5D13C-E970-AF42-B281-302BA97A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416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7A6DD-684A-4846-85E5-DF65556F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Совершенный порядок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54839B-F67B-F04F-8CCF-B663EC3A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28673" name="Picture 1" descr="page24image33454512">
            <a:extLst>
              <a:ext uri="{FF2B5EF4-FFF2-40B4-BE49-F238E27FC236}">
                <a16:creationId xmlns:a16="http://schemas.microsoft.com/office/drawing/2014/main" id="{6DAEEBC4-845C-4A4A-997E-00CE9A7415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6611"/>
            <a:ext cx="4897582" cy="42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58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78291-A63F-9B4E-98AC-081DA8BC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клик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FF783D-8E8C-3046-9B1A-C12377FFC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Аналогично порядку узлов мы можем определить порядок клик, </a:t>
            </a:r>
            <a:r>
              <a:rPr lang="el-GR" dirty="0"/>
              <a:t>β = [</a:t>
            </a:r>
            <a:r>
              <a:rPr lang="en" dirty="0"/>
              <a:t>C1,C2,...,Cp]</a:t>
            </a:r>
          </a:p>
          <a:p>
            <a:r>
              <a:rPr lang="ru-RU" dirty="0"/>
              <a:t>Порядок </a:t>
            </a:r>
            <a:r>
              <a:rPr lang="el-GR" dirty="0"/>
              <a:t>β </a:t>
            </a:r>
            <a:r>
              <a:rPr lang="ru-RU" dirty="0"/>
              <a:t>клик имеет свойство бегущего пересечения (древесной декомпозиции), если все общие узлы каждой клики </a:t>
            </a:r>
            <a:r>
              <a:rPr lang="en" dirty="0"/>
              <a:t>Ci </a:t>
            </a:r>
            <a:r>
              <a:rPr lang="ru-RU" dirty="0"/>
              <a:t>с предыдущими кликами в соответствии с этим порядком содержатся в клике </a:t>
            </a:r>
            <a:r>
              <a:rPr lang="en" dirty="0" err="1"/>
              <a:t>Cj</a:t>
            </a:r>
            <a:r>
              <a:rPr lang="en" dirty="0"/>
              <a:t>; </a:t>
            </a:r>
            <a:r>
              <a:rPr lang="en" dirty="0" err="1"/>
              <a:t>Cj</a:t>
            </a:r>
            <a:r>
              <a:rPr lang="en" dirty="0"/>
              <a:t> </a:t>
            </a:r>
            <a:r>
              <a:rPr lang="ru-RU" dirty="0"/>
              <a:t>является родителем </a:t>
            </a:r>
            <a:r>
              <a:rPr lang="en" dirty="0"/>
              <a:t>Ci</a:t>
            </a:r>
          </a:p>
          <a:p>
            <a:r>
              <a:rPr lang="ru-RU" dirty="0"/>
              <a:t>Возможно, что клика имеет более одного родителя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FFB053-2FC8-C842-986A-C94E2278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305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564DF-5303-1A49-AE8C-A650F8ED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Триангулированный</a:t>
            </a:r>
            <a:r>
              <a:rPr lang="ru-RU" dirty="0"/>
              <a:t> граф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56CAB-91F6-744C-83DF-134AC4F4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6291"/>
            <a:ext cx="4594514" cy="486006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Граф </a:t>
            </a:r>
            <a:r>
              <a:rPr lang="en" dirty="0"/>
              <a:t>G </a:t>
            </a:r>
            <a:r>
              <a:rPr lang="ru-RU" dirty="0"/>
              <a:t>называется </a:t>
            </a:r>
            <a:r>
              <a:rPr lang="ru-RU" dirty="0" err="1"/>
              <a:t>триангулированным</a:t>
            </a:r>
            <a:r>
              <a:rPr lang="ru-RU" dirty="0"/>
              <a:t>, если каждый простой контур длины больше трех в </a:t>
            </a:r>
            <a:r>
              <a:rPr lang="en" dirty="0"/>
              <a:t>G </a:t>
            </a:r>
            <a:r>
              <a:rPr lang="ru-RU" dirty="0"/>
              <a:t>имеет хорду</a:t>
            </a:r>
          </a:p>
          <a:p>
            <a:r>
              <a:rPr lang="ru-RU" dirty="0"/>
              <a:t>Хорда — это ребро, соединяющее две вершины контура и не являющееся частью этого контура.</a:t>
            </a:r>
          </a:p>
          <a:p>
            <a:r>
              <a:rPr lang="ru-RU" dirty="0"/>
              <a:t>Условием достижения идеального упорядочения вершин и упорядочения клик, удовлетворяющего свойству бегущего пересечения, является триангуляция графа.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6E2E34-6755-A943-8899-FAF5F056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  <p:pic>
        <p:nvPicPr>
          <p:cNvPr id="29697" name="Picture 1" descr="page26image33483120">
            <a:extLst>
              <a:ext uri="{FF2B5EF4-FFF2-40B4-BE49-F238E27FC236}">
                <a16:creationId xmlns:a16="http://schemas.microsoft.com/office/drawing/2014/main" id="{77EA0008-07E6-0B48-97B6-8A92F4AA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64" y="3147003"/>
            <a:ext cx="3803424" cy="3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0122C17-823E-AF43-9D1F-582CFF146922}"/>
              </a:ext>
            </a:extLst>
          </p:cNvPr>
          <p:cNvSpPr/>
          <p:nvPr/>
        </p:nvSpPr>
        <p:spPr>
          <a:xfrm>
            <a:off x="7822623" y="2213511"/>
            <a:ext cx="692727" cy="1316844"/>
          </a:xfrm>
          <a:custGeom>
            <a:avLst/>
            <a:gdLst>
              <a:gd name="connsiteX0" fmla="*/ 0 w 692727"/>
              <a:gd name="connsiteY0" fmla="*/ 346364 h 1316844"/>
              <a:gd name="connsiteX1" fmla="*/ 55418 w 692727"/>
              <a:gd name="connsiteY1" fmla="*/ 249382 h 1316844"/>
              <a:gd name="connsiteX2" fmla="*/ 69273 w 692727"/>
              <a:gd name="connsiteY2" fmla="*/ 193964 h 1316844"/>
              <a:gd name="connsiteX3" fmla="*/ 110836 w 692727"/>
              <a:gd name="connsiteY3" fmla="*/ 152400 h 1316844"/>
              <a:gd name="connsiteX4" fmla="*/ 138545 w 692727"/>
              <a:gd name="connsiteY4" fmla="*/ 96982 h 1316844"/>
              <a:gd name="connsiteX5" fmla="*/ 221673 w 692727"/>
              <a:gd name="connsiteY5" fmla="*/ 55418 h 1316844"/>
              <a:gd name="connsiteX6" fmla="*/ 263236 w 692727"/>
              <a:gd name="connsiteY6" fmla="*/ 27709 h 1316844"/>
              <a:gd name="connsiteX7" fmla="*/ 415636 w 692727"/>
              <a:gd name="connsiteY7" fmla="*/ 0 h 1316844"/>
              <a:gd name="connsiteX8" fmla="*/ 609600 w 692727"/>
              <a:gd name="connsiteY8" fmla="*/ 13855 h 1316844"/>
              <a:gd name="connsiteX9" fmla="*/ 651163 w 692727"/>
              <a:gd name="connsiteY9" fmla="*/ 41564 h 1316844"/>
              <a:gd name="connsiteX10" fmla="*/ 692727 w 692727"/>
              <a:gd name="connsiteY10" fmla="*/ 180109 h 1316844"/>
              <a:gd name="connsiteX11" fmla="*/ 678873 w 692727"/>
              <a:gd name="connsiteY11" fmla="*/ 443345 h 1316844"/>
              <a:gd name="connsiteX12" fmla="*/ 651163 w 692727"/>
              <a:gd name="connsiteY12" fmla="*/ 568036 h 1316844"/>
              <a:gd name="connsiteX13" fmla="*/ 568036 w 692727"/>
              <a:gd name="connsiteY13" fmla="*/ 706582 h 1316844"/>
              <a:gd name="connsiteX14" fmla="*/ 526473 w 692727"/>
              <a:gd name="connsiteY14" fmla="*/ 748145 h 1316844"/>
              <a:gd name="connsiteX15" fmla="*/ 498763 w 692727"/>
              <a:gd name="connsiteY15" fmla="*/ 789709 h 1316844"/>
              <a:gd name="connsiteX16" fmla="*/ 457200 w 692727"/>
              <a:gd name="connsiteY16" fmla="*/ 845127 h 1316844"/>
              <a:gd name="connsiteX17" fmla="*/ 415636 w 692727"/>
              <a:gd name="connsiteY17" fmla="*/ 928255 h 1316844"/>
              <a:gd name="connsiteX18" fmla="*/ 332509 w 692727"/>
              <a:gd name="connsiteY18" fmla="*/ 1094509 h 1316844"/>
              <a:gd name="connsiteX19" fmla="*/ 318654 w 692727"/>
              <a:gd name="connsiteY19" fmla="*/ 1136073 h 1316844"/>
              <a:gd name="connsiteX20" fmla="*/ 304800 w 692727"/>
              <a:gd name="connsiteY20" fmla="*/ 1177636 h 1316844"/>
              <a:gd name="connsiteX21" fmla="*/ 374073 w 692727"/>
              <a:gd name="connsiteY21" fmla="*/ 1316182 h 13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92727" h="1316844">
                <a:moveTo>
                  <a:pt x="0" y="346364"/>
                </a:moveTo>
                <a:cubicBezTo>
                  <a:pt x="18473" y="314037"/>
                  <a:pt x="40011" y="283278"/>
                  <a:pt x="55418" y="249382"/>
                </a:cubicBezTo>
                <a:cubicBezTo>
                  <a:pt x="63297" y="232048"/>
                  <a:pt x="59826" y="210496"/>
                  <a:pt x="69273" y="193964"/>
                </a:cubicBezTo>
                <a:cubicBezTo>
                  <a:pt x="78994" y="176952"/>
                  <a:pt x="99448" y="168344"/>
                  <a:pt x="110836" y="152400"/>
                </a:cubicBezTo>
                <a:cubicBezTo>
                  <a:pt x="122840" y="135594"/>
                  <a:pt x="125323" y="112848"/>
                  <a:pt x="138545" y="96982"/>
                </a:cubicBezTo>
                <a:cubicBezTo>
                  <a:pt x="166905" y="62950"/>
                  <a:pt x="186550" y="72980"/>
                  <a:pt x="221673" y="55418"/>
                </a:cubicBezTo>
                <a:cubicBezTo>
                  <a:pt x="236566" y="47971"/>
                  <a:pt x="247931" y="34268"/>
                  <a:pt x="263236" y="27709"/>
                </a:cubicBezTo>
                <a:cubicBezTo>
                  <a:pt x="295895" y="13713"/>
                  <a:pt x="393169" y="3210"/>
                  <a:pt x="415636" y="0"/>
                </a:cubicBezTo>
                <a:cubicBezTo>
                  <a:pt x="480291" y="4618"/>
                  <a:pt x="545767" y="2590"/>
                  <a:pt x="609600" y="13855"/>
                </a:cubicBezTo>
                <a:cubicBezTo>
                  <a:pt x="625998" y="16749"/>
                  <a:pt x="642338" y="27444"/>
                  <a:pt x="651163" y="41564"/>
                </a:cubicBezTo>
                <a:cubicBezTo>
                  <a:pt x="665220" y="64056"/>
                  <a:pt x="684615" y="147660"/>
                  <a:pt x="692727" y="180109"/>
                </a:cubicBezTo>
                <a:cubicBezTo>
                  <a:pt x="688109" y="267854"/>
                  <a:pt x="686170" y="355782"/>
                  <a:pt x="678873" y="443345"/>
                </a:cubicBezTo>
                <a:cubicBezTo>
                  <a:pt x="677932" y="454632"/>
                  <a:pt x="657267" y="551758"/>
                  <a:pt x="651163" y="568036"/>
                </a:cubicBezTo>
                <a:cubicBezTo>
                  <a:pt x="638043" y="603022"/>
                  <a:pt x="587373" y="687245"/>
                  <a:pt x="568036" y="706582"/>
                </a:cubicBezTo>
                <a:cubicBezTo>
                  <a:pt x="554182" y="720436"/>
                  <a:pt x="539016" y="733093"/>
                  <a:pt x="526473" y="748145"/>
                </a:cubicBezTo>
                <a:cubicBezTo>
                  <a:pt x="515813" y="760937"/>
                  <a:pt x="508441" y="776159"/>
                  <a:pt x="498763" y="789709"/>
                </a:cubicBezTo>
                <a:cubicBezTo>
                  <a:pt x="485342" y="808499"/>
                  <a:pt x="470621" y="826337"/>
                  <a:pt x="457200" y="845127"/>
                </a:cubicBezTo>
                <a:cubicBezTo>
                  <a:pt x="364941" y="974292"/>
                  <a:pt x="484266" y="804721"/>
                  <a:pt x="415636" y="928255"/>
                </a:cubicBezTo>
                <a:cubicBezTo>
                  <a:pt x="326111" y="1089400"/>
                  <a:pt x="386453" y="932677"/>
                  <a:pt x="332509" y="1094509"/>
                </a:cubicBezTo>
                <a:lnTo>
                  <a:pt x="318654" y="1136073"/>
                </a:lnTo>
                <a:lnTo>
                  <a:pt x="304800" y="1177636"/>
                </a:lnTo>
                <a:cubicBezTo>
                  <a:pt x="320492" y="1334563"/>
                  <a:pt x="272242" y="1316182"/>
                  <a:pt x="374073" y="1316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0D2A0B3-4554-A244-B6BA-C7C142E5981F}"/>
              </a:ext>
            </a:extLst>
          </p:cNvPr>
          <p:cNvSpPr/>
          <p:nvPr/>
        </p:nvSpPr>
        <p:spPr>
          <a:xfrm>
            <a:off x="8128288" y="3612471"/>
            <a:ext cx="81395" cy="11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E28C0231-1093-DF4E-B0C7-4939D8FF73B6}"/>
              </a:ext>
            </a:extLst>
          </p:cNvPr>
          <p:cNvSpPr/>
          <p:nvPr/>
        </p:nvSpPr>
        <p:spPr>
          <a:xfrm rot="10800000">
            <a:off x="6834796" y="394257"/>
            <a:ext cx="580159" cy="1496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0BB61C3D-42F7-4B48-971A-84E8B0EA2253}"/>
              </a:ext>
            </a:extLst>
          </p:cNvPr>
          <p:cNvSpPr/>
          <p:nvPr/>
        </p:nvSpPr>
        <p:spPr>
          <a:xfrm>
            <a:off x="7486650" y="411594"/>
            <a:ext cx="692727" cy="1316844"/>
          </a:xfrm>
          <a:custGeom>
            <a:avLst/>
            <a:gdLst>
              <a:gd name="connsiteX0" fmla="*/ 0 w 692727"/>
              <a:gd name="connsiteY0" fmla="*/ 346364 h 1316844"/>
              <a:gd name="connsiteX1" fmla="*/ 55418 w 692727"/>
              <a:gd name="connsiteY1" fmla="*/ 249382 h 1316844"/>
              <a:gd name="connsiteX2" fmla="*/ 69273 w 692727"/>
              <a:gd name="connsiteY2" fmla="*/ 193964 h 1316844"/>
              <a:gd name="connsiteX3" fmla="*/ 110836 w 692727"/>
              <a:gd name="connsiteY3" fmla="*/ 152400 h 1316844"/>
              <a:gd name="connsiteX4" fmla="*/ 138545 w 692727"/>
              <a:gd name="connsiteY4" fmla="*/ 96982 h 1316844"/>
              <a:gd name="connsiteX5" fmla="*/ 221673 w 692727"/>
              <a:gd name="connsiteY5" fmla="*/ 55418 h 1316844"/>
              <a:gd name="connsiteX6" fmla="*/ 263236 w 692727"/>
              <a:gd name="connsiteY6" fmla="*/ 27709 h 1316844"/>
              <a:gd name="connsiteX7" fmla="*/ 415636 w 692727"/>
              <a:gd name="connsiteY7" fmla="*/ 0 h 1316844"/>
              <a:gd name="connsiteX8" fmla="*/ 609600 w 692727"/>
              <a:gd name="connsiteY8" fmla="*/ 13855 h 1316844"/>
              <a:gd name="connsiteX9" fmla="*/ 651163 w 692727"/>
              <a:gd name="connsiteY9" fmla="*/ 41564 h 1316844"/>
              <a:gd name="connsiteX10" fmla="*/ 692727 w 692727"/>
              <a:gd name="connsiteY10" fmla="*/ 180109 h 1316844"/>
              <a:gd name="connsiteX11" fmla="*/ 678873 w 692727"/>
              <a:gd name="connsiteY11" fmla="*/ 443345 h 1316844"/>
              <a:gd name="connsiteX12" fmla="*/ 651163 w 692727"/>
              <a:gd name="connsiteY12" fmla="*/ 568036 h 1316844"/>
              <a:gd name="connsiteX13" fmla="*/ 568036 w 692727"/>
              <a:gd name="connsiteY13" fmla="*/ 706582 h 1316844"/>
              <a:gd name="connsiteX14" fmla="*/ 526473 w 692727"/>
              <a:gd name="connsiteY14" fmla="*/ 748145 h 1316844"/>
              <a:gd name="connsiteX15" fmla="*/ 498763 w 692727"/>
              <a:gd name="connsiteY15" fmla="*/ 789709 h 1316844"/>
              <a:gd name="connsiteX16" fmla="*/ 457200 w 692727"/>
              <a:gd name="connsiteY16" fmla="*/ 845127 h 1316844"/>
              <a:gd name="connsiteX17" fmla="*/ 415636 w 692727"/>
              <a:gd name="connsiteY17" fmla="*/ 928255 h 1316844"/>
              <a:gd name="connsiteX18" fmla="*/ 332509 w 692727"/>
              <a:gd name="connsiteY18" fmla="*/ 1094509 h 1316844"/>
              <a:gd name="connsiteX19" fmla="*/ 318654 w 692727"/>
              <a:gd name="connsiteY19" fmla="*/ 1136073 h 1316844"/>
              <a:gd name="connsiteX20" fmla="*/ 304800 w 692727"/>
              <a:gd name="connsiteY20" fmla="*/ 1177636 h 1316844"/>
              <a:gd name="connsiteX21" fmla="*/ 374073 w 692727"/>
              <a:gd name="connsiteY21" fmla="*/ 1316182 h 13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92727" h="1316844">
                <a:moveTo>
                  <a:pt x="0" y="346364"/>
                </a:moveTo>
                <a:cubicBezTo>
                  <a:pt x="18473" y="314037"/>
                  <a:pt x="40011" y="283278"/>
                  <a:pt x="55418" y="249382"/>
                </a:cubicBezTo>
                <a:cubicBezTo>
                  <a:pt x="63297" y="232048"/>
                  <a:pt x="59826" y="210496"/>
                  <a:pt x="69273" y="193964"/>
                </a:cubicBezTo>
                <a:cubicBezTo>
                  <a:pt x="78994" y="176952"/>
                  <a:pt x="99448" y="168344"/>
                  <a:pt x="110836" y="152400"/>
                </a:cubicBezTo>
                <a:cubicBezTo>
                  <a:pt x="122840" y="135594"/>
                  <a:pt x="125323" y="112848"/>
                  <a:pt x="138545" y="96982"/>
                </a:cubicBezTo>
                <a:cubicBezTo>
                  <a:pt x="166905" y="62950"/>
                  <a:pt x="186550" y="72980"/>
                  <a:pt x="221673" y="55418"/>
                </a:cubicBezTo>
                <a:cubicBezTo>
                  <a:pt x="236566" y="47971"/>
                  <a:pt x="247931" y="34268"/>
                  <a:pt x="263236" y="27709"/>
                </a:cubicBezTo>
                <a:cubicBezTo>
                  <a:pt x="295895" y="13713"/>
                  <a:pt x="393169" y="3210"/>
                  <a:pt x="415636" y="0"/>
                </a:cubicBezTo>
                <a:cubicBezTo>
                  <a:pt x="480291" y="4618"/>
                  <a:pt x="545767" y="2590"/>
                  <a:pt x="609600" y="13855"/>
                </a:cubicBezTo>
                <a:cubicBezTo>
                  <a:pt x="625998" y="16749"/>
                  <a:pt x="642338" y="27444"/>
                  <a:pt x="651163" y="41564"/>
                </a:cubicBezTo>
                <a:cubicBezTo>
                  <a:pt x="665220" y="64056"/>
                  <a:pt x="684615" y="147660"/>
                  <a:pt x="692727" y="180109"/>
                </a:cubicBezTo>
                <a:cubicBezTo>
                  <a:pt x="688109" y="267854"/>
                  <a:pt x="686170" y="355782"/>
                  <a:pt x="678873" y="443345"/>
                </a:cubicBezTo>
                <a:cubicBezTo>
                  <a:pt x="677932" y="454632"/>
                  <a:pt x="657267" y="551758"/>
                  <a:pt x="651163" y="568036"/>
                </a:cubicBezTo>
                <a:cubicBezTo>
                  <a:pt x="638043" y="603022"/>
                  <a:pt x="587373" y="687245"/>
                  <a:pt x="568036" y="706582"/>
                </a:cubicBezTo>
                <a:cubicBezTo>
                  <a:pt x="554182" y="720436"/>
                  <a:pt x="539016" y="733093"/>
                  <a:pt x="526473" y="748145"/>
                </a:cubicBezTo>
                <a:cubicBezTo>
                  <a:pt x="515813" y="760937"/>
                  <a:pt x="508441" y="776159"/>
                  <a:pt x="498763" y="789709"/>
                </a:cubicBezTo>
                <a:cubicBezTo>
                  <a:pt x="485342" y="808499"/>
                  <a:pt x="470621" y="826337"/>
                  <a:pt x="457200" y="845127"/>
                </a:cubicBezTo>
                <a:cubicBezTo>
                  <a:pt x="364941" y="974292"/>
                  <a:pt x="484266" y="804721"/>
                  <a:pt x="415636" y="928255"/>
                </a:cubicBezTo>
                <a:cubicBezTo>
                  <a:pt x="326111" y="1089400"/>
                  <a:pt x="386453" y="932677"/>
                  <a:pt x="332509" y="1094509"/>
                </a:cubicBezTo>
                <a:lnTo>
                  <a:pt x="318654" y="1136073"/>
                </a:lnTo>
                <a:lnTo>
                  <a:pt x="304800" y="1177636"/>
                </a:lnTo>
                <a:cubicBezTo>
                  <a:pt x="320492" y="1334563"/>
                  <a:pt x="272242" y="1316182"/>
                  <a:pt x="374073" y="1316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9CBD739-D7BD-BC4B-90A9-415B2791CA05}"/>
              </a:ext>
            </a:extLst>
          </p:cNvPr>
          <p:cNvSpPr/>
          <p:nvPr/>
        </p:nvSpPr>
        <p:spPr>
          <a:xfrm>
            <a:off x="7792315" y="1860137"/>
            <a:ext cx="81395" cy="11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49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6B905-5098-1E4C-821A-597F8765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cardinality search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916EBE-E6C6-5840-9BBA-43A9FB2E5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Если граф </a:t>
            </a:r>
            <a:r>
              <a:rPr lang="ru-RU" dirty="0" err="1"/>
              <a:t>триангулирован</a:t>
            </a:r>
            <a:r>
              <a:rPr lang="ru-RU" dirty="0"/>
              <a:t>, следующий алгоритм гарантирует идеальное упорядочение: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Выберите любую вершину из </a:t>
            </a:r>
            <a:r>
              <a:rPr lang="en" dirty="0"/>
              <a:t>V </a:t>
            </a:r>
            <a:r>
              <a:rPr lang="ru-RU" dirty="0"/>
              <a:t>и назначьте ей номер 1.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 не все вершины в </a:t>
            </a:r>
            <a:r>
              <a:rPr lang="en" dirty="0"/>
              <a:t>G </a:t>
            </a:r>
            <a:r>
              <a:rPr lang="ru-RU" dirty="0"/>
              <a:t>пронумерованы:</a:t>
            </a:r>
          </a:p>
          <a:p>
            <a:pPr marL="457200" lvl="1" indent="0">
              <a:buNone/>
            </a:pPr>
            <a:r>
              <a:rPr lang="ru-RU" dirty="0"/>
              <a:t>Из всех непомеченных вершин выбрать ту, для которой смежная вершина имеет наибольший номер, и присвоить выбранной вершине следующий номер. Неоднозначности разрешаются произвольно.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38BDE5-246E-C14B-B073-97A8CEF0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895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AC7AD-902C-B343-9BA3-AC09C50B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Упорядочивание клик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9A2D6-DBA2-3F4D-BBDA-4A61BCF5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6291"/>
            <a:ext cx="7886700" cy="4680672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</a:rPr>
              <a:t>После полного упорядочивания всех вершин легко пронумеровать клики так, чтобы их порядок соответствовал свойству древесной де- композиции. </a:t>
            </a:r>
          </a:p>
          <a:p>
            <a:r>
              <a:rPr lang="ru-RU" sz="2400" dirty="0">
                <a:effectLst/>
              </a:rPr>
              <a:t>Для этого клики нумеруются в обратном порядке. </a:t>
            </a:r>
          </a:p>
          <a:p>
            <a:r>
              <a:rPr lang="ru-RU" sz="2400" dirty="0">
                <a:effectLst/>
              </a:rPr>
              <a:t>Пусть существует </a:t>
            </a:r>
            <a:r>
              <a:rPr lang="en" sz="2400" i="1" dirty="0">
                <a:effectLst/>
              </a:rPr>
              <a:t>p </a:t>
            </a:r>
            <a:r>
              <a:rPr lang="ru-RU" sz="2400" dirty="0">
                <a:effectLst/>
              </a:rPr>
              <a:t>клик, тогда клике, содержащей узел с наибольшим номером, присваивается номер </a:t>
            </a:r>
            <a:r>
              <a:rPr lang="en" sz="2400" i="1" dirty="0">
                <a:effectLst/>
              </a:rPr>
              <a:t>p</a:t>
            </a:r>
            <a:r>
              <a:rPr lang="en" sz="2400" dirty="0">
                <a:effectLst/>
              </a:rPr>
              <a:t>. </a:t>
            </a:r>
            <a:r>
              <a:rPr lang="ru-RU" sz="2400" dirty="0">
                <a:effectLst/>
              </a:rPr>
              <a:t>Клика, включающая узел со следующим наибольшим номером, получает номер </a:t>
            </a:r>
            <a:r>
              <a:rPr lang="en" sz="2400" i="1" dirty="0">
                <a:effectLst/>
              </a:rPr>
              <a:t>p </a:t>
            </a:r>
            <a:r>
              <a:rPr lang="en" sz="2400" dirty="0">
                <a:effectLst/>
              </a:rPr>
              <a:t>– 1 </a:t>
            </a:r>
            <a:r>
              <a:rPr lang="ru-RU" sz="2400" dirty="0">
                <a:effectLst/>
              </a:rPr>
              <a:t>и т.д. </a:t>
            </a:r>
            <a:endParaRPr lang="ru-RU" sz="3600" dirty="0">
              <a:effectLst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C343D-1494-5240-9D9A-E6798690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88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Граф </a:t>
            </a:r>
            <a:r>
              <a:rPr lang="en-US" dirty="0"/>
              <a:t>G=(V</a:t>
            </a:r>
            <a:r>
              <a:rPr lang="ru-RU" dirty="0"/>
              <a:t>,</a:t>
            </a:r>
            <a:r>
              <a:rPr lang="en-US" dirty="0"/>
              <a:t>E) </a:t>
            </a:r>
            <a:r>
              <a:rPr lang="ru-RU" dirty="0"/>
              <a:t>состоит из конечного непустого множества </a:t>
            </a:r>
            <a:r>
              <a:rPr lang="en-US" dirty="0"/>
              <a:t>V (</a:t>
            </a:r>
            <a:r>
              <a:rPr lang="ru-RU" dirty="0"/>
              <a:t>элементы – вершины</a:t>
            </a:r>
            <a:r>
              <a:rPr lang="en-US" dirty="0"/>
              <a:t>)</a:t>
            </a:r>
            <a:r>
              <a:rPr lang="ru-RU" dirty="0"/>
              <a:t> и конечного множества </a:t>
            </a:r>
            <a:r>
              <a:rPr lang="en-US" dirty="0"/>
              <a:t>E </a:t>
            </a:r>
            <a:r>
              <a:rPr lang="ru-RU" dirty="0"/>
              <a:t>пар различных элементов </a:t>
            </a:r>
            <a:r>
              <a:rPr lang="en-US" dirty="0"/>
              <a:t>V</a:t>
            </a:r>
            <a:r>
              <a:rPr lang="ru-RU" dirty="0"/>
              <a:t>, называемых ребрами графа </a:t>
            </a:r>
            <a:r>
              <a:rPr lang="en-US" dirty="0"/>
              <a:t>G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Вершины ребер могут быть: </a:t>
            </a:r>
          </a:p>
          <a:p>
            <a:pPr lvl="1"/>
            <a:r>
              <a:rPr lang="ru-RU" dirty="0"/>
              <a:t>упорядоченными (ориентированный граф); </a:t>
            </a:r>
          </a:p>
          <a:p>
            <a:pPr marL="400050" lvl="1" indent="0">
              <a:buNone/>
            </a:pPr>
            <a:r>
              <a:rPr lang="ru-RU" dirty="0"/>
              <a:t>или </a:t>
            </a:r>
          </a:p>
          <a:p>
            <a:pPr lvl="1"/>
            <a:r>
              <a:rPr lang="ru-RU" dirty="0"/>
              <a:t>неупорядоченных (неориентированный граф).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654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41E07-9BBD-AD47-8C43-BFCD4C24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графа до </a:t>
            </a:r>
            <a:r>
              <a:rPr lang="ru-RU" dirty="0" err="1"/>
              <a:t>триангулированного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D078FF-0A44-A645-BEF7-62649302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A50875-72E0-F640-AC90-418A7069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8" y="1884651"/>
            <a:ext cx="7756372" cy="25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58906"/>
          </a:xfrm>
        </p:spPr>
        <p:txBody>
          <a:bodyPr>
            <a:normAutofit/>
          </a:bodyPr>
          <a:lstStyle/>
          <a:p>
            <a:r>
              <a:rPr lang="ru-RU" dirty="0"/>
              <a:t>Базовое и доминирующее множества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74058"/>
            <a:ext cx="8229600" cy="5862917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Базовым множеством</a:t>
            </a:r>
            <a:r>
              <a:rPr lang="ru-RU" dirty="0"/>
              <a:t> (БМ) графа </a:t>
            </a:r>
            <a:r>
              <a:rPr lang="en-US" i="1" dirty="0"/>
              <a:t>G</a:t>
            </a:r>
            <a:r>
              <a:rPr lang="ru-RU" dirty="0"/>
              <a:t> называется такое множество </a:t>
            </a:r>
            <a:r>
              <a:rPr lang="ru-RU" i="1" dirty="0"/>
              <a:t>В</a:t>
            </a:r>
            <a:r>
              <a:rPr lang="ru-RU" dirty="0"/>
              <a:t> вершин этого графа, из которых достижима любая вершина графа и не существует его подмножества, обладающего таким же свойством достижимости.</a:t>
            </a:r>
          </a:p>
          <a:p>
            <a:r>
              <a:rPr lang="ru-RU" b="1" dirty="0"/>
              <a:t>Доминирующим множеством</a:t>
            </a:r>
            <a:r>
              <a:rPr lang="ru-RU" dirty="0"/>
              <a:t> (ДМ) вершин </a:t>
            </a:r>
            <a:r>
              <a:rPr lang="en-US" i="1" dirty="0"/>
              <a:t>S</a:t>
            </a:r>
            <a:r>
              <a:rPr lang="en-US" dirty="0">
                <a:sym typeface="Symbol" charset="2"/>
              </a:rPr>
              <a:t></a:t>
            </a:r>
            <a:r>
              <a:rPr lang="en-US" i="1" dirty="0"/>
              <a:t>X</a:t>
            </a:r>
            <a:r>
              <a:rPr lang="ru-RU" dirty="0"/>
              <a:t> графа </a:t>
            </a:r>
            <a:r>
              <a:rPr lang="en-US" dirty="0"/>
              <a:t>G</a:t>
            </a:r>
            <a:r>
              <a:rPr lang="ru-RU" dirty="0"/>
              <a:t>=(</a:t>
            </a:r>
            <a:r>
              <a:rPr lang="en-US" i="1" dirty="0"/>
              <a:t>X</a:t>
            </a:r>
            <a:r>
              <a:rPr lang="ru-RU" i="1" dirty="0"/>
              <a:t>,</a:t>
            </a:r>
            <a:r>
              <a:rPr lang="en-US" i="1" dirty="0"/>
              <a:t>F</a:t>
            </a:r>
            <a:r>
              <a:rPr lang="ru-RU" dirty="0"/>
              <a:t>) называется такое множество вершин, что для каждой вершины </a:t>
            </a:r>
            <a:r>
              <a:rPr lang="ru-RU" i="1" dirty="0"/>
              <a:t>х</a:t>
            </a:r>
            <a:r>
              <a:rPr lang="en-US" i="1" baseline="-25000" dirty="0"/>
              <a:t>j</a:t>
            </a:r>
            <a:r>
              <a:rPr lang="ru-RU" dirty="0">
                <a:sym typeface="Symbol" charset="2"/>
              </a:rPr>
              <a:t></a:t>
            </a:r>
            <a:r>
              <a:rPr lang="en-US" i="1" dirty="0"/>
              <a:t>S</a:t>
            </a:r>
            <a:r>
              <a:rPr lang="ru-RU" dirty="0"/>
              <a:t> существует дуга (путь длиной 1), идущая от некоторой вершины множества </a:t>
            </a:r>
            <a:r>
              <a:rPr lang="en-US" i="1" dirty="0"/>
              <a:t>S</a:t>
            </a:r>
            <a:r>
              <a:rPr lang="ru-RU" dirty="0"/>
              <a:t> к данной  вершине </a:t>
            </a:r>
            <a:r>
              <a:rPr lang="ru-RU" i="1" dirty="0"/>
              <a:t>х</a:t>
            </a:r>
            <a:r>
              <a:rPr lang="en-US" i="1" baseline="-25000" dirty="0"/>
              <a:t>j</a:t>
            </a:r>
            <a:r>
              <a:rPr lang="en-US" dirty="0"/>
              <a:t> </a:t>
            </a:r>
            <a:r>
              <a:rPr lang="ru-RU" dirty="0"/>
              <a:t>и не существует его подмножества, обладающего таким же свойством.</a:t>
            </a:r>
          </a:p>
          <a:p>
            <a:r>
              <a:rPr lang="ru-RU" dirty="0"/>
              <a:t>Для поиска БМ/ДМ нужно в матрице </a:t>
            </a:r>
            <a:r>
              <a:rPr lang="en-US" dirty="0"/>
              <a:t>L/R</a:t>
            </a:r>
            <a:r>
              <a:rPr lang="en-US" baseline="30000" dirty="0"/>
              <a:t>1</a:t>
            </a:r>
            <a:r>
              <a:rPr lang="en-US" dirty="0"/>
              <a:t> </a:t>
            </a:r>
            <a:r>
              <a:rPr lang="ru-RU" dirty="0"/>
              <a:t>найти такой набор строк, чтобы в каждом столбце была хотя бы одна 1. И из этого набора строк нельзя удалить ни одной строки без нарушения данного условия.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371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0EC10-E573-7844-AEDB-CE56AE51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доминирующих множеств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9703D2-9B92-D44A-8222-B9E9F2C6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7526BA-8E43-2C4D-9302-C7D62D1F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4" y="1567966"/>
            <a:ext cx="3868910" cy="51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68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F9F24-9E33-1440-BD63-88EEDEF2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Неориентированное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3285D-77D3-B540-8E63-91F883521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— это связный граф, не имеющий простых </a:t>
            </a:r>
            <a:r>
              <a:rPr lang="en-US" dirty="0"/>
              <a:t> </a:t>
            </a:r>
            <a:r>
              <a:rPr lang="en-US" dirty="0" err="1"/>
              <a:t>ц</a:t>
            </a:r>
            <a:r>
              <a:rPr lang="ru-RU" dirty="0" err="1"/>
              <a:t>иклов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В неориентированном дереве есть два класса вершин или узлов: </a:t>
            </a:r>
          </a:p>
          <a:p>
            <a:pPr marL="571500" indent="-571500">
              <a:buAutoNum type="romanLcParenBoth"/>
            </a:pPr>
            <a:r>
              <a:rPr lang="ru-RU" dirty="0"/>
              <a:t>конечные узлы степени один (листья);</a:t>
            </a:r>
          </a:p>
          <a:p>
            <a:pPr marL="571500" indent="-571500">
              <a:buAutoNum type="romanLcParenBoth"/>
            </a:pPr>
            <a:r>
              <a:rPr lang="ru-RU" dirty="0"/>
              <a:t> внутренние узлы со степенью больше единицы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838C9B-34E2-C54E-A8D5-715D310A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53</a:t>
            </a:fld>
            <a:endParaRPr lang="ru-RU"/>
          </a:p>
        </p:txBody>
      </p:sp>
      <p:pic>
        <p:nvPicPr>
          <p:cNvPr id="138241" name="Picture 1" descr="page16image33173280">
            <a:extLst>
              <a:ext uri="{FF2B5EF4-FFF2-40B4-BE49-F238E27FC236}">
                <a16:creationId xmlns:a16="http://schemas.microsoft.com/office/drawing/2014/main" id="{E710CFD6-169C-2244-B786-142223780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962" y="4903104"/>
            <a:ext cx="1623831" cy="168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98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F9F24-9E33-1440-BD63-88EEDEF2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3285D-77D3-B540-8E63-91F883521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Между каждой парой вершин существует простой путь.</a:t>
            </a:r>
          </a:p>
          <a:p>
            <a:r>
              <a:rPr lang="ru-RU" dirty="0"/>
              <a:t>Количество вершин, |</a:t>
            </a:r>
            <a:r>
              <a:rPr lang="en" dirty="0"/>
              <a:t>V|, </a:t>
            </a:r>
            <a:r>
              <a:rPr lang="ru-RU" dirty="0"/>
              <a:t>равно количеству ребер, |</a:t>
            </a:r>
            <a:r>
              <a:rPr lang="en" dirty="0"/>
              <a:t>E|</a:t>
            </a:r>
            <a:r>
              <a:rPr lang="ru-RU" dirty="0"/>
              <a:t>плюс один: |</a:t>
            </a:r>
            <a:r>
              <a:rPr lang="en" dirty="0"/>
              <a:t>V |=|E |+1.</a:t>
            </a:r>
          </a:p>
          <a:p>
            <a:r>
              <a:rPr lang="ru-RU" dirty="0"/>
              <a:t>Дерево с двумя или более вершинами имеет как минимум два листовых узла.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838C9B-34E2-C54E-A8D5-715D310A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002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3B8EE-5FEB-9143-AD44-3F6A760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BBCE8-C1F2-D44F-8FF4-B288C3CD6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38618" cy="24625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 — это связный ориентированный граф, между каждой парой вершин которого существует не более одного пути.</a:t>
            </a:r>
          </a:p>
          <a:p>
            <a:r>
              <a:rPr lang="ru-RU" dirty="0"/>
              <a:t>Корневое дерево имеет одну вершину с нулевой степенью входа</a:t>
            </a:r>
            <a:r>
              <a:rPr lang="en" dirty="0"/>
              <a:t> (</a:t>
            </a:r>
            <a:r>
              <a:rPr lang="ru-RU" dirty="0"/>
              <a:t>корневой узел), а остальные вершины имеют степень один</a:t>
            </a:r>
          </a:p>
          <a:p>
            <a:r>
              <a:rPr lang="ru-RU" dirty="0" err="1"/>
              <a:t>Полидерево</a:t>
            </a:r>
            <a:r>
              <a:rPr lang="ru-RU" dirty="0"/>
              <a:t> может иметь более одного узла с нулевой степенью (корнями) и некоторые узлы (ноль или более) со степенью больше единицы.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7139F0-8709-FC41-9A11-DB75AC1E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DDA0B5-1D32-3442-AFF5-EBA2F4BD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14" y="4025090"/>
            <a:ext cx="5429571" cy="23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29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3D6C41-C6F5-EA48-B4CF-CDEBC6A0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7C93A-2849-384C-A35C-701F0F27E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000" dirty="0"/>
              <a:t>Корень: узел с нулевой степенью входа. </a:t>
            </a:r>
          </a:p>
          <a:p>
            <a:r>
              <a:rPr lang="ru-RU" sz="2000" dirty="0"/>
              <a:t>Лист: узел с нулевой степенью исхода.</a:t>
            </a:r>
          </a:p>
          <a:p>
            <a:r>
              <a:rPr lang="ru-RU" sz="2000" dirty="0"/>
              <a:t>Внутренний узел: узел, степень исхода которого больше нуля. </a:t>
            </a:r>
          </a:p>
          <a:p>
            <a:r>
              <a:rPr lang="ru-RU" sz="2000" dirty="0"/>
              <a:t>Родитель/Ребенок: если есть направленная дуга от </a:t>
            </a:r>
            <a:r>
              <a:rPr lang="en" sz="2000" dirty="0"/>
              <a:t>A </a:t>
            </a:r>
            <a:r>
              <a:rPr lang="ru-RU" sz="2000" dirty="0"/>
              <a:t>до </a:t>
            </a:r>
            <a:r>
              <a:rPr lang="en" sz="2000" dirty="0"/>
              <a:t>B, A </a:t>
            </a:r>
            <a:r>
              <a:rPr lang="ru-RU" sz="2000" dirty="0"/>
              <a:t>является родителем </a:t>
            </a:r>
            <a:r>
              <a:rPr lang="en" sz="2000" dirty="0"/>
              <a:t>B </a:t>
            </a:r>
            <a:r>
              <a:rPr lang="ru-RU" sz="2000" dirty="0"/>
              <a:t>и </a:t>
            </a:r>
            <a:r>
              <a:rPr lang="en" sz="2000" dirty="0"/>
              <a:t>B </a:t>
            </a:r>
            <a:r>
              <a:rPr lang="ru-RU" sz="2000" dirty="0"/>
              <a:t>является дочерним элементом </a:t>
            </a:r>
            <a:r>
              <a:rPr lang="en" sz="2000" dirty="0"/>
              <a:t>A.</a:t>
            </a:r>
          </a:p>
          <a:p>
            <a:r>
              <a:rPr lang="ru-RU" sz="2000" dirty="0"/>
              <a:t>Братья: два или более узла, которые имеют одного и того же родителя.</a:t>
            </a:r>
          </a:p>
          <a:p>
            <a:r>
              <a:rPr lang="ru-RU" sz="2000" dirty="0"/>
              <a:t>Предки/Потомки: если существует дуга из А в В, А является предком В, а В является </a:t>
            </a:r>
            <a:r>
              <a:rPr lang="ru-RU" sz="2000" dirty="0" err="1"/>
              <a:t>потомоком</a:t>
            </a:r>
            <a:r>
              <a:rPr lang="ru-RU" sz="2000" dirty="0"/>
              <a:t> А.</a:t>
            </a:r>
          </a:p>
          <a:p>
            <a:r>
              <a:rPr lang="ru-RU" sz="2000" dirty="0"/>
              <a:t>Поддерево с корнем </a:t>
            </a:r>
            <a:r>
              <a:rPr lang="en" sz="2000" dirty="0"/>
              <a:t>A: </a:t>
            </a:r>
            <a:r>
              <a:rPr lang="ru-RU" sz="2000" dirty="0"/>
              <a:t>поддерево с вершиной </a:t>
            </a:r>
            <a:r>
              <a:rPr lang="en" sz="2000" dirty="0"/>
              <a:t>A</a:t>
            </a:r>
            <a:r>
              <a:rPr lang="ru-RU" sz="2000" dirty="0"/>
              <a:t> в качестве корня</a:t>
            </a:r>
            <a:r>
              <a:rPr lang="en" sz="2000" dirty="0"/>
              <a:t>.</a:t>
            </a:r>
          </a:p>
          <a:p>
            <a:r>
              <a:rPr lang="ru-RU" sz="2000" dirty="0"/>
              <a:t>Поддерево </a:t>
            </a:r>
            <a:r>
              <a:rPr lang="en" sz="2000" dirty="0"/>
              <a:t>A: </a:t>
            </a:r>
            <a:r>
              <a:rPr lang="ru-RU" sz="2000" dirty="0"/>
              <a:t>поддерево с дочерним элементом </a:t>
            </a:r>
            <a:r>
              <a:rPr lang="en" sz="2000" dirty="0"/>
              <a:t>A </a:t>
            </a:r>
            <a:r>
              <a:rPr lang="ru-RU" sz="2000" dirty="0"/>
              <a:t>в качестве корня.</a:t>
            </a:r>
          </a:p>
          <a:p>
            <a:r>
              <a:rPr lang="en" sz="2000" dirty="0"/>
              <a:t>K-</a:t>
            </a:r>
            <a:r>
              <a:rPr lang="ru-RU" sz="2000" dirty="0" err="1"/>
              <a:t>арное</a:t>
            </a:r>
            <a:r>
              <a:rPr lang="ru-RU" sz="2000" dirty="0"/>
              <a:t> дерево: дерево, в котором каждый внутренний узел имеет не более К детей. Это обычное дерево, если каждый внутренний узел имеет </a:t>
            </a:r>
            <a:r>
              <a:rPr lang="en" sz="2000" dirty="0"/>
              <a:t>K </a:t>
            </a:r>
            <a:r>
              <a:rPr lang="ru-RU" sz="2000" dirty="0"/>
              <a:t>потомков.</a:t>
            </a:r>
          </a:p>
          <a:p>
            <a:r>
              <a:rPr lang="ru-RU" sz="2000" dirty="0"/>
              <a:t>Двоичное дерево: дерево, в котором каждый внутренний узел имеет не более двоих детей.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FB4B0A-CD49-5D4B-A4A1-B1EB6CED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131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b="-15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45" y="2807494"/>
            <a:ext cx="509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 r="-643" b="-39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4643"/>
            <a:ext cx="7886700" cy="706056"/>
          </a:xfrm>
        </p:spPr>
        <p:txBody>
          <a:bodyPr/>
          <a:lstStyle/>
          <a:p>
            <a:r>
              <a:rPr lang="ru-RU" dirty="0"/>
              <a:t>Названия элементов графа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123329"/>
            <a:ext cx="7879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e=(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  <a:p>
            <a:r>
              <a:rPr lang="ru-RU" dirty="0"/>
              <a:t>Ребро </a:t>
            </a:r>
            <a:r>
              <a:rPr lang="en-US" dirty="0"/>
              <a:t>e </a:t>
            </a:r>
            <a:r>
              <a:rPr lang="ru-RU" dirty="0"/>
              <a:t>инцидентно вершинам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степень вершины </a:t>
            </a:r>
            <a:r>
              <a:rPr lang="en-US" dirty="0"/>
              <a:t>degree(v) – </a:t>
            </a:r>
            <a:r>
              <a:rPr lang="ru-RU" dirty="0"/>
              <a:t>это число инцидентных ей ребер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D3027F-6FB6-8446-A76E-22A5EA0A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76" y="1049495"/>
            <a:ext cx="5298141" cy="3816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9788" y="2177065"/>
            <a:ext cx="25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595282" y="3469522"/>
            <a:ext cx="44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927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19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81745"/>
            <a:ext cx="7886700" cy="3976255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Давайте соберем информацию о друзьях и друзьях Ваших друзей из </a:t>
            </a:r>
            <a:r>
              <a:rPr lang="en-US" dirty="0"/>
              <a:t>VK</a:t>
            </a:r>
            <a:r>
              <a:rPr lang="ru-RU" dirty="0"/>
              <a:t> по всем членам Вашей группы</a:t>
            </a:r>
          </a:p>
          <a:p>
            <a:r>
              <a:rPr lang="ru-RU" dirty="0"/>
              <a:t>Построить граф дружбы. Все отношения дружбы между найденными профилями должны быть в графе</a:t>
            </a:r>
          </a:p>
          <a:p>
            <a:r>
              <a:rPr lang="ru-RU" dirty="0"/>
              <a:t>Оценить центральность членов Ваше группы: по посредничеству, по близости, собственного вектора</a:t>
            </a:r>
          </a:p>
          <a:p>
            <a:r>
              <a:rPr lang="ru-RU" dirty="0"/>
              <a:t>Посчитайте диаметр и радиус графа, найдите центральные и периферийные вершины</a:t>
            </a:r>
          </a:p>
          <a:p>
            <a:r>
              <a:rPr lang="ru-RU" dirty="0"/>
              <a:t>Найдите клики в графе. </a:t>
            </a:r>
          </a:p>
          <a:p>
            <a:r>
              <a:rPr lang="ru-RU" dirty="0"/>
              <a:t>Является ли граф </a:t>
            </a:r>
            <a:r>
              <a:rPr lang="ru-RU" dirty="0" err="1"/>
              <a:t>триангулированным</a:t>
            </a:r>
            <a:r>
              <a:rPr lang="ru-RU" dirty="0"/>
              <a:t>? Если ответ Нет, то сделайте его таким</a:t>
            </a:r>
            <a:r>
              <a:rPr lang="en-US" dirty="0"/>
              <a:t> </a:t>
            </a:r>
            <a:r>
              <a:rPr lang="ru-RU" dirty="0"/>
              <a:t>и найдите клики снова.</a:t>
            </a:r>
          </a:p>
          <a:p>
            <a:r>
              <a:rPr lang="ru-RU" dirty="0"/>
              <a:t>Визуализировать граф, по возможности красиво и информативно</a:t>
            </a:r>
          </a:p>
          <a:p>
            <a:r>
              <a:rPr lang="ru-RU" dirty="0"/>
              <a:t>Вывести имена людей с максимальными центральностями.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00" y="457724"/>
            <a:ext cx="2298736" cy="22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Определение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17825"/>
            <a:ext cx="692549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/>
              <a:t>Графовая</a:t>
            </a:r>
            <a:r>
              <a:rPr lang="ru-RU" sz="2400" dirty="0"/>
              <a:t> вероятностная модель — это вероятностная модель, в которой в виде графа представлены зависимости между случайными величинами. Вершины графа соответствуют случайным переменным, а рёбра — непосредственным вероятностным взаимосвязям между случайными величинами.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Могут работать с малыми выборками</a:t>
            </a:r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Применение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510583"/>
            <a:ext cx="7212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извлечение информации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распознавание речи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компьютерное зрение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болезней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промышленного оборудования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оценка систем безопасности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прогнозирование отказов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76596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17FBE-D066-F845-AB34-B1D3AD00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7928835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Некоторые сведения из теории вероятностей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независимых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Формула Байеса: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  <a:blipFill>
                <a:blip r:embed="rId2"/>
                <a:stretch>
                  <a:fillRect l="-1017" t="-1650" b="-7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07A9A-41AD-7B47-AC71-105B38F4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256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D22B-8CC8-1045-9262-F531E8EB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8249392" cy="75830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Теорема Байеса для классификации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A76510-94D9-9D4D-BC49-81CD6EE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/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r>
                  <a:rPr lang="ru-RU" sz="2000" dirty="0">
                    <a:solidFill>
                      <a:schemeClr val="tx1"/>
                    </a:solidFill>
                  </a:rPr>
                  <a:t>Наивное предположение: </a:t>
                </a:r>
                <a:endParaRPr lang="ru-RU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blipFill>
                <a:blip r:embed="rId2"/>
                <a:stretch>
                  <a:fillRect l="-703" t="-10924" b="-319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8FABE-764F-FE40-AEDF-D80361D4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60920"/>
            <a:ext cx="6591794" cy="1009655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0B0F0"/>
                </a:solidFill>
              </a:rPr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80A5D2-F92F-EC4A-A08B-B09A69602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005" y="1825625"/>
            <a:ext cx="65917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52254B-645B-6E49-8D10-6577A80A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CE777D9-48F0-4F4C-A9CB-DFF768B0979A}"/>
              </a:ext>
            </a:extLst>
          </p:cNvPr>
          <p:cNvGraphicFramePr>
            <a:graphicFrameLocks noGrp="1"/>
          </p:cNvGraphicFramePr>
          <p:nvPr/>
        </p:nvGraphicFramePr>
        <p:xfrm>
          <a:off x="1281795" y="2978786"/>
          <a:ext cx="6204855" cy="337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1">
                  <a:extLst>
                    <a:ext uri="{9D8B030D-6E8A-4147-A177-3AD203B41FA5}">
                      <a16:colId xmlns:a16="http://schemas.microsoft.com/office/drawing/2014/main" val="2022573468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670763397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1836965985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198425226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346025926"/>
                    </a:ext>
                  </a:extLst>
                </a:gridCol>
              </a:tblGrid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Прогноз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Температура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Влажность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Ветер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Игра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2751668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370516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Высокая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347933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659760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143686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1059240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02764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06892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1317649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6545164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865593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655920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948289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36256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Нет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0398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19E86D-0882-A44F-BEDD-21A467F20419}"/>
              </a:ext>
            </a:extLst>
          </p:cNvPr>
          <p:cNvSpPr txBox="1"/>
          <p:nvPr/>
        </p:nvSpPr>
        <p:spPr>
          <a:xfrm>
            <a:off x="1116013" y="1599069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Создайте наивный классификатор для данных из таблицы 1</a:t>
            </a:r>
          </a:p>
          <a:p>
            <a:r>
              <a:rPr lang="ru-RU" dirty="0"/>
              <a:t>Какие метрики оценки качества можно использовать?</a:t>
            </a:r>
          </a:p>
          <a:p>
            <a:r>
              <a:rPr lang="ru-RU" dirty="0"/>
              <a:t>Посчитайте эти метрики</a:t>
            </a:r>
            <a:endParaRPr lang="ru-RU" i="1" dirty="0">
              <a:latin typeface="Cambria Math" panose="02040503050406030204" pitchFamily="18" charset="0"/>
            </a:endParaRPr>
          </a:p>
          <a:p>
            <a:pPr algn="r"/>
            <a:r>
              <a:rPr lang="ru-RU" i="1" dirty="0">
                <a:latin typeface="Cambria Math" panose="02040503050406030204" pitchFamily="18" charset="0"/>
              </a:rPr>
              <a:t>Таблица1</a:t>
            </a:r>
          </a:p>
        </p:txBody>
      </p:sp>
    </p:spTree>
    <p:extLst>
      <p:ext uri="{BB962C8B-B14F-4D97-AF65-F5344CB8AC3E}">
        <p14:creationId xmlns:p14="http://schemas.microsoft.com/office/powerpoint/2010/main" val="678636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Проблема и путь решения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Независимость признаков часто не выполняется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Путь решения - рассчитывать условные вероятности значений признака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y</a:t>
                </a:r>
                <a:r>
                  <a:rPr lang="ru-RU" sz="2400" dirty="0">
                    <a:solidFill>
                      <a:schemeClr val="tx1"/>
                    </a:solidFill>
                  </a:rPr>
                  <a:t>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x</a:t>
                </a:r>
                <a:r>
                  <a:rPr lang="ru-RU" sz="2400" dirty="0">
                    <a:solidFill>
                      <a:schemeClr val="tx1"/>
                    </a:solidFill>
                  </a:rPr>
                  <a:t>, которые на него влияют.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этого нужно построить граф. В нем: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вершины – это признаки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дуги/ребра отражают влияние признаков друг на друга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  <a:blipFill>
                <a:blip r:embed="rId3"/>
                <a:stretch>
                  <a:fillRect l="-1268" t="-6648" r="-1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98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Определения некоторых «особых»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8859"/>
          </a:xfrm>
        </p:spPr>
        <p:txBody>
          <a:bodyPr>
            <a:normAutofit/>
          </a:bodyPr>
          <a:lstStyle/>
          <a:p>
            <a:r>
              <a:rPr lang="ru-RU" dirty="0"/>
              <a:t>Граф у которого каждая пара вершин соединена ребром, называется </a:t>
            </a:r>
            <a:r>
              <a:rPr lang="ru-RU" i="1" dirty="0"/>
              <a:t>полным</a:t>
            </a:r>
            <a:r>
              <a:rPr lang="ru-RU" dirty="0"/>
              <a:t> (насыщенным) графом.</a:t>
            </a:r>
          </a:p>
          <a:p>
            <a:r>
              <a:rPr lang="ru-RU" dirty="0"/>
              <a:t>Граф, степени вершин которого равны, называется </a:t>
            </a:r>
            <a:r>
              <a:rPr lang="ru-RU" i="1" dirty="0"/>
              <a:t>регулярным </a:t>
            </a:r>
            <a:r>
              <a:rPr lang="ru-RU" dirty="0"/>
              <a:t>графом.</a:t>
            </a:r>
          </a:p>
          <a:p>
            <a:r>
              <a:rPr lang="ru-RU" dirty="0"/>
              <a:t>Если множество вершин графа можно разбить на 2 </a:t>
            </a:r>
            <a:r>
              <a:rPr lang="ru-RU" dirty="0" err="1"/>
              <a:t>подмножетва</a:t>
            </a:r>
            <a:r>
              <a:rPr lang="ru-RU" dirty="0"/>
              <a:t> </a:t>
            </a: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ru-RU" dirty="0"/>
              <a:t>и  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ru-RU" dirty="0" err="1"/>
              <a:t>биразбиение</a:t>
            </a:r>
            <a:r>
              <a:rPr lang="en-US" dirty="0"/>
              <a:t>)</a:t>
            </a:r>
            <a:r>
              <a:rPr lang="ru-RU" dirty="0"/>
              <a:t>, такие что для любого ребра </a:t>
            </a:r>
            <a:r>
              <a:rPr lang="en-US" dirty="0"/>
              <a:t>e=(v</a:t>
            </a:r>
            <a:r>
              <a:rPr lang="en-US" baseline="-25000" dirty="0"/>
              <a:t>1</a:t>
            </a:r>
            <a:r>
              <a:rPr lang="ru-RU" dirty="0"/>
              <a:t>,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) v</a:t>
            </a:r>
            <a:r>
              <a:rPr lang="en-US" baseline="-25000" dirty="0"/>
              <a:t>1</a:t>
            </a:r>
            <a:r>
              <a:rPr lang="en-US" dirty="0"/>
              <a:t> ∈V</a:t>
            </a:r>
            <a:r>
              <a:rPr lang="en-US" baseline="-25000" dirty="0"/>
              <a:t>1</a:t>
            </a:r>
            <a:r>
              <a:rPr lang="ru-RU" dirty="0"/>
              <a:t>, а 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 ∈V</a:t>
            </a:r>
            <a:r>
              <a:rPr lang="en-US" baseline="-25000" dirty="0"/>
              <a:t>2</a:t>
            </a:r>
            <a:r>
              <a:rPr lang="ru-RU" dirty="0"/>
              <a:t>, то граф называется </a:t>
            </a:r>
            <a:r>
              <a:rPr lang="ru-RU" i="1" dirty="0"/>
              <a:t>двудольным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877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0213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Типы моделей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3649D2-7B58-4248-A6EA-AFFB0BBCB5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1623811"/>
          <a:ext cx="6865299" cy="4860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979">
                  <a:extLst>
                    <a:ext uri="{9D8B030D-6E8A-4147-A177-3AD203B41FA5}">
                      <a16:colId xmlns:a16="http://schemas.microsoft.com/office/drawing/2014/main" val="3755847757"/>
                    </a:ext>
                  </a:extLst>
                </a:gridCol>
                <a:gridCol w="1584514">
                  <a:extLst>
                    <a:ext uri="{9D8B030D-6E8A-4147-A177-3AD203B41FA5}">
                      <a16:colId xmlns:a16="http://schemas.microsoft.com/office/drawing/2014/main" val="1303878515"/>
                    </a:ext>
                  </a:extLst>
                </a:gridCol>
                <a:gridCol w="1370642">
                  <a:extLst>
                    <a:ext uri="{9D8B030D-6E8A-4147-A177-3AD203B41FA5}">
                      <a16:colId xmlns:a16="http://schemas.microsoft.com/office/drawing/2014/main" val="301806365"/>
                    </a:ext>
                  </a:extLst>
                </a:gridCol>
                <a:gridCol w="1589164">
                  <a:extLst>
                    <a:ext uri="{9D8B030D-6E8A-4147-A177-3AD203B41FA5}">
                      <a16:colId xmlns:a16="http://schemas.microsoft.com/office/drawing/2014/main" val="1485895470"/>
                    </a:ext>
                  </a:extLst>
                </a:gridCol>
              </a:tblGrid>
              <a:tr h="733649">
                <a:tc>
                  <a:txBody>
                    <a:bodyPr/>
                    <a:lstStyle/>
                    <a:p>
                      <a:pPr indent="4762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Тип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Направленный / Ненаправленный граф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just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 / 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 / Для принятия решений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203343908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</a:t>
                      </a:r>
                    </a:p>
                    <a:p>
                      <a:pPr indent="47625" algn="l">
                        <a:lnSpc>
                          <a:spcPts val="850"/>
                        </a:lnSpc>
                        <a:spcBef>
                          <a:spcPts val="300"/>
                        </a:spcBef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классификаторы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Напр./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492582905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цепи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499966443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Скрытые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марковские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953700254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случайные поля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3679462894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6655270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21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Динамические 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46806649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Диаграммы влияния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438669645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процессы принятия решений (МППР)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25787662"/>
                  </a:ext>
                </a:extLst>
              </a:tr>
              <a:tr h="513724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Частично наблюдаемые МППР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28528149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89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956E2-9324-BA40-8E32-6FA48252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8713787" cy="962030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Представление, логический вывод и обучение </a:t>
            </a:r>
            <a:endParaRPr lang="ru-RU" sz="3600" dirty="0">
              <a:solidFill>
                <a:srgbClr val="00B0F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E9BFDA-564A-484C-817D-36490D52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7267C9-72CC-1848-881A-4A67AA546DA1}"/>
              </a:ext>
            </a:extLst>
          </p:cNvPr>
          <p:cNvSpPr/>
          <p:nvPr/>
        </p:nvSpPr>
        <p:spPr>
          <a:xfrm>
            <a:off x="1116012" y="2089293"/>
            <a:ext cx="7311891" cy="311066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49B34-A4BF-3C47-A05D-76891F35D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5F369B-668E-9642-B89F-E0EBC9B5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73" y="2151090"/>
            <a:ext cx="7110093" cy="29276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4142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1A667-91C8-6C4E-A6EB-2BD31D3C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0" y="751645"/>
            <a:ext cx="6911439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Визуализация наивного байесовского классификатора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FCE4DC-0937-2B40-AB4C-974E7AC0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16FE-2CEC-EB47-8D0F-CD68EC9F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14" y="1972931"/>
            <a:ext cx="4718792" cy="4258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14AA7D-C003-6B48-ABFD-0E2FED2CD841}"/>
              </a:ext>
            </a:extLst>
          </p:cNvPr>
          <p:cNvSpPr/>
          <p:nvPr/>
        </p:nvSpPr>
        <p:spPr>
          <a:xfrm>
            <a:off x="1533814" y="1972931"/>
            <a:ext cx="4718792" cy="42584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88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341" y="75385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Другие классификаторы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56981" y="3278291"/>
            <a:ext cx="3536205" cy="275493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153E47-9057-9C4E-8704-0641D6C9FB20}"/>
              </a:ext>
            </a:extLst>
          </p:cNvPr>
          <p:cNvSpPr/>
          <p:nvPr/>
        </p:nvSpPr>
        <p:spPr>
          <a:xfrm>
            <a:off x="5251245" y="3278290"/>
            <a:ext cx="3463097" cy="296827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9F79D-4D8A-C64E-A594-45ADD661CDC4}"/>
              </a:ext>
            </a:extLst>
          </p:cNvPr>
          <p:cNvSpPr txBox="1"/>
          <p:nvPr/>
        </p:nvSpPr>
        <p:spPr>
          <a:xfrm>
            <a:off x="1116013" y="1661122"/>
            <a:ext cx="3709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TAN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Tree augmented Bayesian classifier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деревом)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</a:t>
            </a:r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310" y="192435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1396461A-6455-BA4B-A800-0F46E574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93" y="3455364"/>
            <a:ext cx="3271866" cy="24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5D15BB-B187-0E4A-B029-92668BA6D579}"/>
              </a:ext>
            </a:extLst>
          </p:cNvPr>
          <p:cNvSpPr txBox="1"/>
          <p:nvPr/>
        </p:nvSpPr>
        <p:spPr>
          <a:xfrm>
            <a:off x="5209311" y="1565161"/>
            <a:ext cx="3505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BAN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Bayesian Network augmented Bayesian classifier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z="1600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байесовской сетью)</a:t>
            </a:r>
            <a:r>
              <a:rPr lang="ru-RU" sz="1600" dirty="0"/>
              <a:t>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70BE64B-1612-7F46-8DFA-AF0F16D7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50" y="3428999"/>
            <a:ext cx="3066263" cy="26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76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41230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Расчет вероятностей в TAN и BAN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Апостериорную вероятность для переменной класса можно получить тем же способом, что и для наивного байесовского классификатора.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Каждый атрибут зависит не только от класса, но и от других атрибутов в соответствии со структурой графа.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Необходимо учитывать условную вероятность каждого атрибута по отношению к классу и к своим родительским атрибутам: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3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𝑃𝑎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  <a:blipFill>
                <a:blip r:embed="rId3"/>
                <a:stretch>
                  <a:fillRect l="-1394" t="-3601" r="-15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950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78755F-FF2E-A546-BC6B-C6D8852C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77538"/>
            <a:ext cx="7399337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Рассмотрим модель </a:t>
            </a:r>
            <a:r>
              <a:rPr lang="en-US" sz="2400" dirty="0"/>
              <a:t>TAN </a:t>
            </a:r>
            <a:r>
              <a:rPr lang="ru-RU" sz="2400" dirty="0"/>
              <a:t>со следующей структурой зависимостей атрибутов: </a:t>
            </a:r>
          </a:p>
          <a:p>
            <a:r>
              <a:rPr lang="ru-RU" sz="2400" dirty="0"/>
              <a:t>прогноз погоды —► температура </a:t>
            </a:r>
          </a:p>
          <a:p>
            <a:r>
              <a:rPr lang="ru-RU" sz="2400" dirty="0"/>
              <a:t>прогноз погоды —► влажность </a:t>
            </a:r>
          </a:p>
          <a:p>
            <a:r>
              <a:rPr lang="ru-RU" sz="2400" dirty="0"/>
              <a:t>температура —► ветер </a:t>
            </a:r>
          </a:p>
          <a:p>
            <a:pPr marL="0" indent="0">
              <a:buNone/>
            </a:pPr>
            <a:r>
              <a:rPr lang="ru-RU" sz="2400" dirty="0"/>
              <a:t>Используя набор данных таблицы прошлой задачи, составить таблицы условных вероятностей для этой модели </a:t>
            </a:r>
            <a:r>
              <a:rPr lang="en-US" sz="2400" dirty="0"/>
              <a:t>TAN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403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7041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Улучшение структуры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333660" y="1668715"/>
            <a:ext cx="6135775" cy="48422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194" y="17707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122" y="16687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5B9D0DFE-DEAC-D449-8995-EBABAB12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46" y="1770710"/>
            <a:ext cx="5666613" cy="454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10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73" y="728663"/>
            <a:ext cx="6908491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Определение кожи человека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6872" y="2113700"/>
            <a:ext cx="4685833" cy="333469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37" y="28680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12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43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5BC5381A-783C-F547-94B4-8B9FBC50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72" y="2113699"/>
            <a:ext cx="4685833" cy="333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53075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09890CBF-AB7C-D94C-9D15-3E29758E8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47" y="3429000"/>
            <a:ext cx="2755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E65C469-9EA8-8D4D-9CD4-C1706B41E1EB}"/>
              </a:ext>
            </a:extLst>
          </p:cNvPr>
          <p:cNvSpPr/>
          <p:nvPr/>
        </p:nvSpPr>
        <p:spPr>
          <a:xfrm>
            <a:off x="6007648" y="3429001"/>
            <a:ext cx="2755900" cy="20066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08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45" y="728663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Марковские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4747" y="1517229"/>
            <a:ext cx="2872989" cy="120507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111" y="227158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1595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469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0E7279A2-2808-A14A-BBD8-0BE70B55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45" y="1539968"/>
            <a:ext cx="2872990" cy="11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04F2AC8-1ED9-9B46-ADD4-4E345752EA8F}"/>
              </a:ext>
            </a:extLst>
          </p:cNvPr>
          <p:cNvGraphicFramePr>
            <a:graphicFrameLocks noGrp="1"/>
          </p:cNvGraphicFramePr>
          <p:nvPr/>
        </p:nvGraphicFramePr>
        <p:xfrm>
          <a:off x="1164746" y="2920784"/>
          <a:ext cx="5077721" cy="6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878">
                  <a:extLst>
                    <a:ext uri="{9D8B030D-6E8A-4147-A177-3AD203B41FA5}">
                      <a16:colId xmlns:a16="http://schemas.microsoft.com/office/drawing/2014/main" val="3641820971"/>
                    </a:ext>
                  </a:extLst>
                </a:gridCol>
                <a:gridCol w="1676982">
                  <a:extLst>
                    <a:ext uri="{9D8B030D-6E8A-4147-A177-3AD203B41FA5}">
                      <a16:colId xmlns:a16="http://schemas.microsoft.com/office/drawing/2014/main" val="3613298034"/>
                    </a:ext>
                  </a:extLst>
                </a:gridCol>
                <a:gridCol w="1683861">
                  <a:extLst>
                    <a:ext uri="{9D8B030D-6E8A-4147-A177-3AD203B41FA5}">
                      <a16:colId xmlns:a16="http://schemas.microsoft.com/office/drawing/2014/main" val="2300080597"/>
                    </a:ext>
                  </a:extLst>
                </a:gridCol>
              </a:tblGrid>
              <a:tr h="273394"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Облачно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094489438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0.5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0.3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223454110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BD2AAC9-6A1A-D843-94F5-DB61118BF528}"/>
              </a:ext>
            </a:extLst>
          </p:cNvPr>
          <p:cNvGraphicFramePr>
            <a:graphicFrameLocks noGrp="1"/>
          </p:cNvGraphicFramePr>
          <p:nvPr/>
        </p:nvGraphicFramePr>
        <p:xfrm>
          <a:off x="1164745" y="3676967"/>
          <a:ext cx="5338978" cy="1173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859">
                  <a:extLst>
                    <a:ext uri="{9D8B030D-6E8A-4147-A177-3AD203B41FA5}">
                      <a16:colId xmlns:a16="http://schemas.microsoft.com/office/drawing/2014/main" val="979780137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4065133268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1333080280"/>
                    </a:ext>
                  </a:extLst>
                </a:gridCol>
                <a:gridCol w="1319195">
                  <a:extLst>
                    <a:ext uri="{9D8B030D-6E8A-4147-A177-3AD203B41FA5}">
                      <a16:colId xmlns:a16="http://schemas.microsoft.com/office/drawing/2014/main" val="4178768768"/>
                    </a:ext>
                  </a:extLst>
                </a:gridCol>
              </a:tblGrid>
              <a:tr h="292459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Courier New" panose="02070309020205020404" pitchFamily="49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Солнечно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197793970"/>
                  </a:ext>
                </a:extLst>
              </a:tr>
              <a:tr h="292459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0.8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0.1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0.1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59726925"/>
                  </a:ext>
                </a:extLst>
              </a:tr>
              <a:tr h="288340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0.2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0.6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480118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Дождь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0.4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1295532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65DEC16-25F2-C04A-8D9A-2868326F733F}"/>
              </a:ext>
            </a:extLst>
          </p:cNvPr>
          <p:cNvSpPr txBox="1"/>
          <p:nvPr/>
        </p:nvSpPr>
        <p:spPr>
          <a:xfrm>
            <a:off x="1116013" y="5062511"/>
            <a:ext cx="7675447" cy="1387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20"/>
              </a:lnSpc>
              <a:spcAft>
                <a:spcPts val="300"/>
              </a:spcAft>
              <a:buClr>
                <a:srgbClr val="000000"/>
              </a:buClr>
              <a:buSzPts val="1050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Марковская цепь позволяет ответить на вопросы: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некоторой конкретной последовательности состояний?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того, что цепь остается в определенном состоянии в течение некоторого интервала времени?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Каково ожидаемое время, в течение которого цепь будет оставаться в определенном состоянии?</a:t>
            </a:r>
            <a:br>
              <a:rPr lang="ru-RU" sz="1600" dirty="0">
                <a:ea typeface="Courier New" panose="02070309020205020404" pitchFamily="49" charset="0"/>
              </a:rPr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39414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94" y="72514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Скрытые </a:t>
            </a:r>
            <a:r>
              <a:rPr lang="ru-RU" sz="3200" dirty="0" err="1">
                <a:solidFill>
                  <a:srgbClr val="00B0F0"/>
                </a:solidFill>
              </a:rPr>
              <a:t>марковские</a:t>
            </a:r>
            <a:r>
              <a:rPr lang="ru-RU" sz="3200" dirty="0">
                <a:solidFill>
                  <a:srgbClr val="00B0F0"/>
                </a:solidFill>
              </a:rPr>
              <a:t>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88387" y="4217680"/>
            <a:ext cx="6853926" cy="132678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628" y="27040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526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836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435" y="494117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84201-52E5-3342-BE3C-13B3519B7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444" y="1047162"/>
            <a:ext cx="143902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9D5B921-5FF0-3740-99AC-BAE27E846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568" y="1035631"/>
            <a:ext cx="131290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Picture 1">
            <a:extLst>
              <a:ext uri="{FF2B5EF4-FFF2-40B4-BE49-F238E27FC236}">
                <a16:creationId xmlns:a16="http://schemas.microsoft.com/office/drawing/2014/main" id="{62C25A81-9C42-E546-B491-2FC052B11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02" y="4250558"/>
            <a:ext cx="6824311" cy="129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C895A-8532-BF41-A1A7-5FB1271CE1C0}"/>
              </a:ext>
            </a:extLst>
          </p:cNvPr>
          <p:cNvSpPr txBox="1"/>
          <p:nvPr/>
        </p:nvSpPr>
        <p:spPr>
          <a:xfrm>
            <a:off x="1122194" y="3732749"/>
            <a:ext cx="280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Распознавание жеста Стоп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2014002-2A9F-314C-8655-3E68E975B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8710" y="11671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24600275-18A5-4F43-A287-9C5DE36E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02" y="2120345"/>
            <a:ext cx="2388573" cy="11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F432F8F-8550-A14D-AA98-92009E133C44}"/>
              </a:ext>
            </a:extLst>
          </p:cNvPr>
          <p:cNvSpPr/>
          <p:nvPr/>
        </p:nvSpPr>
        <p:spPr>
          <a:xfrm>
            <a:off x="1165168" y="2072365"/>
            <a:ext cx="2441406" cy="126639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61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Планарный граф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10235"/>
            <a:ext cx="8229600" cy="5325035"/>
          </a:xfrm>
        </p:spPr>
        <p:txBody>
          <a:bodyPr>
            <a:normAutofit fontScale="85000" lnSpcReduction="20000"/>
          </a:bodyPr>
          <a:lstStyle/>
          <a:p>
            <a:r>
              <a:rPr lang="ru-RU" i="1" dirty="0"/>
              <a:t>Планарный граф</a:t>
            </a:r>
            <a:r>
              <a:rPr lang="ru-RU" dirty="0"/>
              <a:t> — граф, который может быть изображён на плоскости без пересечения ребер. Области, на которые граф разбивает плоскость, называются его </a:t>
            </a:r>
            <a:r>
              <a:rPr lang="ru-RU" b="1" dirty="0"/>
              <a:t>гранями</a:t>
            </a:r>
            <a:r>
              <a:rPr lang="ru-RU" dirty="0"/>
              <a:t>. </a:t>
            </a:r>
          </a:p>
          <a:p>
            <a:r>
              <a:rPr lang="ru-RU" dirty="0"/>
              <a:t>Примеры </a:t>
            </a:r>
            <a:r>
              <a:rPr lang="ru-RU" dirty="0" err="1"/>
              <a:t>непланарных</a:t>
            </a:r>
            <a:r>
              <a:rPr lang="ru-RU" dirty="0"/>
              <a:t> графов: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Задача: Есть три дома и три колодца. Можно ли так проложить дорожки между домами и колодцами, чтобы от каждого дома к каждому колодцу вела дорожка, и никакие две дорожки не пересекались бы.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612" y="2558817"/>
            <a:ext cx="2167995" cy="212463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627" y="2585711"/>
            <a:ext cx="2768153" cy="2097741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1883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462486" cy="6925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544110"/>
            <a:ext cx="7422059" cy="4119118"/>
          </a:xfrm>
        </p:spPr>
        <p:txBody>
          <a:bodyPr>
            <a:normAutofit/>
          </a:bodyPr>
          <a:lstStyle/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учесть экспертное мнение о взаимосвязи параметров</a:t>
            </a:r>
          </a:p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работать с малыми выборками</a:t>
            </a:r>
          </a:p>
          <a:p>
            <a:r>
              <a:rPr lang="ru-RU" sz="2400" dirty="0"/>
              <a:t>Наивный байесовский классификатор не всегда применим в силу зависимости показателей</a:t>
            </a:r>
          </a:p>
          <a:p>
            <a:r>
              <a:rPr lang="ru-RU" sz="2400" dirty="0"/>
              <a:t>Марковские цепи позволяют прогнозировать поведение динамических систем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D3073B-2F5B-BE42-B993-0681EFBA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7114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3501" y="3290501"/>
            <a:ext cx="6476999" cy="276999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ru-RU" dirty="0"/>
              <a:t>Пишите: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658164" y="2239308"/>
            <a:ext cx="6117167" cy="1156964"/>
          </a:xfrm>
          <a:prstGeom prst="rect">
            <a:avLst/>
          </a:prstGeom>
        </p:spPr>
        <p:txBody>
          <a:bodyPr vert="horz" lIns="71967" tIns="35983" rIns="71967" bIns="3598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63" dirty="0"/>
              <a:t>Спасибо за внимание!</a:t>
            </a:r>
          </a:p>
          <a:p>
            <a:endParaRPr lang="ru-RU" sz="3463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4F341CF-4A7A-1144-A436-FB921A3FC5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81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Подграф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370294" cy="452596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Граф </a:t>
            </a:r>
            <a:r>
              <a:rPr lang="en-US" dirty="0"/>
              <a:t>H=(V</a:t>
            </a:r>
            <a:r>
              <a:rPr lang="ru-RU" baseline="-25000" dirty="0"/>
              <a:t>1</a:t>
            </a:r>
            <a:r>
              <a:rPr lang="ru-RU" dirty="0"/>
              <a:t>,</a:t>
            </a:r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) </a:t>
            </a:r>
            <a:r>
              <a:rPr lang="ru-RU" dirty="0"/>
              <a:t>называется подграфом графа </a:t>
            </a:r>
            <a:r>
              <a:rPr lang="en-US" dirty="0"/>
              <a:t>G=(V</a:t>
            </a:r>
            <a:r>
              <a:rPr lang="ru-RU" dirty="0"/>
              <a:t>,</a:t>
            </a:r>
            <a:r>
              <a:rPr lang="en-US" dirty="0"/>
              <a:t>E)</a:t>
            </a:r>
            <a:r>
              <a:rPr lang="ru-RU" dirty="0"/>
              <a:t>, если </a:t>
            </a:r>
            <a:r>
              <a:rPr lang="en-US" dirty="0"/>
              <a:t>V</a:t>
            </a:r>
            <a:r>
              <a:rPr lang="ru-RU" baseline="-25000" dirty="0"/>
              <a:t>1</a:t>
            </a:r>
            <a:r>
              <a:rPr lang="en-US" dirty="0"/>
              <a:t>⊆V </a:t>
            </a:r>
            <a:r>
              <a:rPr lang="ru-RU" dirty="0"/>
              <a:t>и </a:t>
            </a:r>
            <a:r>
              <a:rPr lang="en-US" dirty="0"/>
              <a:t>E</a:t>
            </a:r>
            <a:r>
              <a:rPr lang="en-US" baseline="-25000" dirty="0"/>
              <a:t>1 </a:t>
            </a:r>
            <a:r>
              <a:rPr lang="en-US" dirty="0"/>
              <a:t>⊆E </a:t>
            </a:r>
            <a:r>
              <a:rPr lang="ru-RU" dirty="0"/>
              <a:t>и оба конца любого ребра </a:t>
            </a:r>
            <a:r>
              <a:rPr lang="en-US" dirty="0"/>
              <a:t>e∈ E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ru-RU" dirty="0"/>
              <a:t>принадлежат </a:t>
            </a:r>
            <a:r>
              <a:rPr lang="en-US" dirty="0"/>
              <a:t>V</a:t>
            </a:r>
            <a:r>
              <a:rPr lang="ru-RU" baseline="-25000" dirty="0"/>
              <a:t>1</a:t>
            </a:r>
            <a:r>
              <a:rPr lang="ru-RU" dirty="0"/>
              <a:t>.</a:t>
            </a:r>
          </a:p>
          <a:p>
            <a:r>
              <a:rPr lang="en-US" dirty="0"/>
              <a:t>H – </a:t>
            </a:r>
            <a:r>
              <a:rPr lang="ru-RU" dirty="0" err="1"/>
              <a:t>остовный</a:t>
            </a:r>
            <a:r>
              <a:rPr lang="ru-RU" dirty="0"/>
              <a:t> подграф если  </a:t>
            </a:r>
            <a:r>
              <a:rPr lang="en-US" dirty="0"/>
              <a:t>V= V</a:t>
            </a:r>
            <a:r>
              <a:rPr lang="ru-RU" baseline="-25000" dirty="0"/>
              <a:t>1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H – </a:t>
            </a:r>
            <a:r>
              <a:rPr lang="ru-RU" dirty="0"/>
              <a:t>индуцированный подграф, если </a:t>
            </a:r>
            <a:r>
              <a:rPr lang="en-US" dirty="0"/>
              <a:t>E</a:t>
            </a:r>
            <a:r>
              <a:rPr lang="en-US" baseline="-25000" dirty="0"/>
              <a:t>1 </a:t>
            </a:r>
            <a:r>
              <a:rPr lang="ru-RU" dirty="0"/>
              <a:t>состоит из всех ребер </a:t>
            </a:r>
            <a:r>
              <a:rPr lang="en-US" dirty="0"/>
              <a:t>G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оба конца которых принадлежат </a:t>
            </a:r>
            <a:r>
              <a:rPr lang="en-US" dirty="0"/>
              <a:t>V</a:t>
            </a:r>
            <a:r>
              <a:rPr lang="ru-RU" baseline="-25000" dirty="0"/>
              <a:t>1</a:t>
            </a:r>
            <a:r>
              <a:rPr lang="ru-RU" dirty="0"/>
              <a:t>. </a:t>
            </a:r>
            <a:endParaRPr lang="en-US" dirty="0"/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94" y="1417637"/>
            <a:ext cx="4200192" cy="408220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4211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1390</TotalTime>
  <Words>5173</Words>
  <Application>Microsoft Macintosh PowerPoint</Application>
  <PresentationFormat>Экран (4:3)</PresentationFormat>
  <Paragraphs>689</Paragraphs>
  <Slides>81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93" baseType="lpstr">
      <vt:lpstr>Arial</vt:lpstr>
      <vt:lpstr>Arial Narrow</vt:lpstr>
      <vt:lpstr>Calibri</vt:lpstr>
      <vt:lpstr>Calibri Light</vt:lpstr>
      <vt:lpstr>Cambria Math</vt:lpstr>
      <vt:lpstr>Courier</vt:lpstr>
      <vt:lpstr>Courier New</vt:lpstr>
      <vt:lpstr>PTSerif</vt:lpstr>
      <vt:lpstr>Special#Default Metrics Font</vt:lpstr>
      <vt:lpstr>Times New Roman</vt:lpstr>
      <vt:lpstr>Тема Office</vt:lpstr>
      <vt:lpstr>Equation.3</vt:lpstr>
      <vt:lpstr>Графовые модели</vt:lpstr>
      <vt:lpstr>Литература</vt:lpstr>
      <vt:lpstr>Содержание</vt:lpstr>
      <vt:lpstr>Программное обеспечение</vt:lpstr>
      <vt:lpstr>Определение графа</vt:lpstr>
      <vt:lpstr>Названия элементов графа</vt:lpstr>
      <vt:lpstr>Определения некоторых «особых» графов</vt:lpstr>
      <vt:lpstr>Планарный граф</vt:lpstr>
      <vt:lpstr>Подграф</vt:lpstr>
      <vt:lpstr>Операции на графах</vt:lpstr>
      <vt:lpstr>Дополнение графа</vt:lpstr>
      <vt:lpstr>Дополнение графа</vt:lpstr>
      <vt:lpstr>Задачи о рукопожатиях</vt:lpstr>
      <vt:lpstr>Степени по крайней мере двух вершин в графе равны</vt:lpstr>
      <vt:lpstr>Степени вершин</vt:lpstr>
      <vt:lpstr>Изоморфизм графов</vt:lpstr>
      <vt:lpstr>Аналитические способы задания графа </vt:lpstr>
      <vt:lpstr>Матричные способы задания графов </vt:lpstr>
      <vt:lpstr>Матрица инцидентности</vt:lpstr>
      <vt:lpstr>Список смежности</vt:lpstr>
      <vt:lpstr>Путь в графе </vt:lpstr>
      <vt:lpstr>Алгоритм поиска в глубину  (Depth-first search, DFS)</vt:lpstr>
      <vt:lpstr>Алгоритм поиска в ширину (Breadth-first search, BFS)</vt:lpstr>
      <vt:lpstr>Пути в графе</vt:lpstr>
      <vt:lpstr>Поиск гамильтонова пути (ГП)</vt:lpstr>
      <vt:lpstr>Пример поиска ГП</vt:lpstr>
      <vt:lpstr>Сокращение перебора при поиске ГП Алгоритм Фаулкса </vt:lpstr>
      <vt:lpstr>Пример применения алгоритма Фаулкса</vt:lpstr>
      <vt:lpstr>Пример применения алгоритма Фаулкса (2)</vt:lpstr>
      <vt:lpstr>Теорема Эйлера </vt:lpstr>
      <vt:lpstr>Алгоритм поиска ЭП</vt:lpstr>
      <vt:lpstr>Пример поиска ЭП</vt:lpstr>
      <vt:lpstr>Пример поиска ЭП (2)</vt:lpstr>
      <vt:lpstr>Расстояния в графе</vt:lpstr>
      <vt:lpstr>Определение связности графа </vt:lpstr>
      <vt:lpstr>Определение связности графа с помощью элементов алгоритма Фаулкса </vt:lpstr>
      <vt:lpstr>Пример проверки связности</vt:lpstr>
      <vt:lpstr>Связность ориентированного графа</vt:lpstr>
      <vt:lpstr>Матрицы L и Q</vt:lpstr>
      <vt:lpstr>Сильные компоненты графа</vt:lpstr>
      <vt:lpstr>Пример поиска сильных компонент</vt:lpstr>
      <vt:lpstr>Конденсация графа</vt:lpstr>
      <vt:lpstr>Клика</vt:lpstr>
      <vt:lpstr>Упорядочивание в графе</vt:lpstr>
      <vt:lpstr>Совершенный порядок</vt:lpstr>
      <vt:lpstr>Порядок клик</vt:lpstr>
      <vt:lpstr>Триангулированный граф</vt:lpstr>
      <vt:lpstr>Maximum cardinality search</vt:lpstr>
      <vt:lpstr>Упорядочивание клик</vt:lpstr>
      <vt:lpstr>Дополнение графа до триангулированного</vt:lpstr>
      <vt:lpstr>Базовое и доминирующее множества</vt:lpstr>
      <vt:lpstr>Поиск доминирующих множеств</vt:lpstr>
      <vt:lpstr>Неориентированное дерево</vt:lpstr>
      <vt:lpstr>Свойства</vt:lpstr>
      <vt:lpstr>Направленное дерево</vt:lpstr>
      <vt:lpstr>Определения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Задача</vt:lpstr>
      <vt:lpstr>Презентация PowerPoint</vt:lpstr>
      <vt:lpstr>Презентация PowerPoint</vt:lpstr>
      <vt:lpstr>Некоторые сведения из теории вероятностей</vt:lpstr>
      <vt:lpstr>Теорема Байеса для классификации</vt:lpstr>
      <vt:lpstr>Задача</vt:lpstr>
      <vt:lpstr>Проблема и путь решения</vt:lpstr>
      <vt:lpstr>Типы моделей</vt:lpstr>
      <vt:lpstr>Представление, логический вывод и обучение </vt:lpstr>
      <vt:lpstr>Визуализация наивного байесовского классификатора</vt:lpstr>
      <vt:lpstr>Другие классификаторы</vt:lpstr>
      <vt:lpstr>Расчет вероятностей в TAN и BAN</vt:lpstr>
      <vt:lpstr>Задача</vt:lpstr>
      <vt:lpstr>Улучшение структуры</vt:lpstr>
      <vt:lpstr>Определение кожи человека</vt:lpstr>
      <vt:lpstr>Марковские цепи</vt:lpstr>
      <vt:lpstr>Скрытые марковские цепи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208</cp:revision>
  <dcterms:created xsi:type="dcterms:W3CDTF">2016-10-02T08:06:42Z</dcterms:created>
  <dcterms:modified xsi:type="dcterms:W3CDTF">2023-01-25T12:58:28Z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